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1" r:id="rId2"/>
    <p:sldId id="272" r:id="rId3"/>
    <p:sldId id="273" r:id="rId4"/>
    <p:sldId id="274" r:id="rId5"/>
    <p:sldId id="275" r:id="rId6"/>
    <p:sldId id="276" r:id="rId7"/>
    <p:sldId id="280" r:id="rId8"/>
    <p:sldId id="281" r:id="rId9"/>
    <p:sldId id="282" r:id="rId10"/>
    <p:sldId id="294" r:id="rId11"/>
    <p:sldId id="296" r:id="rId12"/>
    <p:sldId id="307" r:id="rId13"/>
    <p:sldId id="299" r:id="rId14"/>
    <p:sldId id="301" r:id="rId15"/>
    <p:sldId id="304" r:id="rId16"/>
    <p:sldId id="302" r:id="rId17"/>
    <p:sldId id="305" r:id="rId18"/>
    <p:sldId id="306" r:id="rId19"/>
    <p:sldId id="284" r:id="rId20"/>
    <p:sldId id="293" r:id="rId21"/>
    <p:sldId id="285" r:id="rId22"/>
    <p:sldId id="286" r:id="rId23"/>
    <p:sldId id="287" r:id="rId24"/>
    <p:sldId id="288" r:id="rId25"/>
    <p:sldId id="283" r:id="rId26"/>
    <p:sldId id="289" r:id="rId27"/>
    <p:sldId id="277" r:id="rId28"/>
    <p:sldId id="278" r:id="rId29"/>
    <p:sldId id="257" r:id="rId30"/>
    <p:sldId id="291" r:id="rId31"/>
    <p:sldId id="290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225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Спирометрични показатели </a:t>
            </a:r>
            <a:endParaRPr lang="bg-BG" dirty="0" smtClean="0"/>
          </a:p>
          <a:p>
            <a:pPr>
              <a:defRPr/>
            </a:pPr>
            <a:r>
              <a:rPr lang="bg-BG" dirty="0" smtClean="0"/>
              <a:t>(% </a:t>
            </a:r>
            <a:r>
              <a:rPr lang="bg-BG" dirty="0"/>
              <a:t>от предвидените) при изследваните ученици</a:t>
            </a:r>
          </a:p>
        </c:rich>
      </c:tx>
      <c:layout>
        <c:manualLayout>
          <c:xMode val="edge"/>
          <c:yMode val="edge"/>
          <c:x val="0.16135084427767354"/>
          <c:y val="5.64971751412429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hPercent val="10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96136825352368E-2"/>
          <c:y val="0.10813024940810013"/>
          <c:w val="0.93503863174647628"/>
          <c:h val="0.838739231130748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Стара Загора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FVC</c:v>
                </c:pt>
                <c:pt idx="1">
                  <c:v>FEV 1</c:v>
                </c:pt>
                <c:pt idx="2">
                  <c:v>FEV1/FVC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94.147289999999998</c:v>
                </c:pt>
                <c:pt idx="1">
                  <c:v>97.201599999999999</c:v>
                </c:pt>
                <c:pt idx="2">
                  <c:v>89.780619999999999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Казанлък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FVC</c:v>
                </c:pt>
                <c:pt idx="1">
                  <c:v>FEV 1</c:v>
                </c:pt>
                <c:pt idx="2">
                  <c:v>FEV1/FVC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84.878259999999997</c:v>
                </c:pt>
                <c:pt idx="1">
                  <c:v>94.365200000000002</c:v>
                </c:pt>
                <c:pt idx="2">
                  <c:v>95.623909999999995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Чирпан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FVC</c:v>
                </c:pt>
                <c:pt idx="1">
                  <c:v>FEV 1</c:v>
                </c:pt>
                <c:pt idx="2">
                  <c:v>FEV1/FVC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96.621619999999993</c:v>
                </c:pt>
                <c:pt idx="1">
                  <c:v>100.6216</c:v>
                </c:pt>
                <c:pt idx="2">
                  <c:v>90.472970000000004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8939184"/>
        <c:axId val="218948984"/>
        <c:axId val="0"/>
      </c:bar3DChart>
      <c:catAx>
        <c:axId val="21893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948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94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93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53791708075479"/>
          <c:y val="0.2008864045141418"/>
          <c:w val="0.50227610262157507"/>
          <c:h val="4.179725696052699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Спирометрични показатели </a:t>
            </a:r>
            <a:endParaRPr lang="bg-BG" dirty="0" smtClean="0"/>
          </a:p>
          <a:p>
            <a:pPr>
              <a:defRPr/>
            </a:pPr>
            <a:r>
              <a:rPr lang="bg-BG" dirty="0" smtClean="0"/>
              <a:t>(% </a:t>
            </a:r>
            <a:r>
              <a:rPr lang="bg-BG" dirty="0"/>
              <a:t>от предвидените) при изследваните ученици</a:t>
            </a:r>
          </a:p>
        </c:rich>
      </c:tx>
      <c:layout>
        <c:manualLayout>
          <c:xMode val="edge"/>
          <c:yMode val="edge"/>
          <c:x val="0.272693416897835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hPercent val="10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3781512605042E-2"/>
          <c:y val="0.15189873417721519"/>
          <c:w val="0.93613445378151261"/>
          <c:h val="0.738483560962582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Стара Загора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Sheet1!$B$1:$C$1</c:f>
              <c:strCache>
                <c:ptCount val="2"/>
                <c:pt idx="0">
                  <c:v>PEF</c:v>
                </c:pt>
                <c:pt idx="1">
                  <c:v>FEV 25-75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78.069770000000005</c:v>
                </c:pt>
                <c:pt idx="1">
                  <c:v>98.139499999999998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Казанлък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Sheet1!$B$1:$C$1</c:f>
              <c:strCache>
                <c:ptCount val="2"/>
                <c:pt idx="0">
                  <c:v>PEF</c:v>
                </c:pt>
                <c:pt idx="1">
                  <c:v>FEV 25-75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89.991299999999995</c:v>
                </c:pt>
                <c:pt idx="1">
                  <c:v>109.8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Чирпан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Sheet1!$B$1:$C$1</c:f>
              <c:strCache>
                <c:ptCount val="2"/>
                <c:pt idx="0">
                  <c:v>PEF</c:v>
                </c:pt>
                <c:pt idx="1">
                  <c:v>FEV 25-75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92.891890000000004</c:v>
                </c:pt>
                <c:pt idx="1">
                  <c:v>103.27030000000001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48884512"/>
        <c:axId val="348885688"/>
        <c:axId val="0"/>
      </c:bar3DChart>
      <c:catAx>
        <c:axId val="34888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885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88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88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06053864592815"/>
          <c:y val="0.18149917327685752"/>
          <c:w val="0.50699510278927329"/>
          <c:h val="4.214155750845735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trendline>
            <c:spPr>
              <a:ln w="9525"/>
              <a:effectLst/>
            </c:spPr>
            <c:trendlineType val="log"/>
            <c:dispRSqr val="0"/>
            <c:dispEq val="0"/>
          </c:trendline>
          <c:xVal>
            <c:numRef>
              <c:f>Sheet1!$B$2:$B$367</c:f>
              <c:numCache>
                <c:formatCode>General</c:formatCode>
                <c:ptCount val="366"/>
                <c:pt idx="0">
                  <c:v>68.900000000000006</c:v>
                </c:pt>
                <c:pt idx="1">
                  <c:v>77.599999999999994</c:v>
                </c:pt>
                <c:pt idx="2">
                  <c:v>73.900000000000006</c:v>
                </c:pt>
                <c:pt idx="3">
                  <c:v>56.9</c:v>
                </c:pt>
                <c:pt idx="4">
                  <c:v>57</c:v>
                </c:pt>
                <c:pt idx="5">
                  <c:v>64.5</c:v>
                </c:pt>
                <c:pt idx="6">
                  <c:v>71.099999999999994</c:v>
                </c:pt>
                <c:pt idx="7">
                  <c:v>60.4</c:v>
                </c:pt>
                <c:pt idx="8">
                  <c:v>55.4</c:v>
                </c:pt>
                <c:pt idx="9">
                  <c:v>54.9</c:v>
                </c:pt>
                <c:pt idx="10">
                  <c:v>75.400000000000006</c:v>
                </c:pt>
                <c:pt idx="11">
                  <c:v>50</c:v>
                </c:pt>
                <c:pt idx="12">
                  <c:v>53.8</c:v>
                </c:pt>
                <c:pt idx="13">
                  <c:v>58.5</c:v>
                </c:pt>
                <c:pt idx="14">
                  <c:v>50</c:v>
                </c:pt>
                <c:pt idx="15">
                  <c:v>57.2</c:v>
                </c:pt>
                <c:pt idx="16">
                  <c:v>92.8</c:v>
                </c:pt>
                <c:pt idx="17">
                  <c:v>149</c:v>
                </c:pt>
                <c:pt idx="18">
                  <c:v>125.5</c:v>
                </c:pt>
                <c:pt idx="19">
                  <c:v>107.9</c:v>
                </c:pt>
                <c:pt idx="20">
                  <c:v>105.9</c:v>
                </c:pt>
                <c:pt idx="21">
                  <c:v>92.4</c:v>
                </c:pt>
                <c:pt idx="22">
                  <c:v>110.5</c:v>
                </c:pt>
                <c:pt idx="23">
                  <c:v>79.7</c:v>
                </c:pt>
                <c:pt idx="24">
                  <c:v>66.900000000000006</c:v>
                </c:pt>
                <c:pt idx="25">
                  <c:v>77.900000000000006</c:v>
                </c:pt>
                <c:pt idx="26">
                  <c:v>119.9</c:v>
                </c:pt>
                <c:pt idx="27">
                  <c:v>168.7</c:v>
                </c:pt>
                <c:pt idx="28">
                  <c:v>110.2</c:v>
                </c:pt>
                <c:pt idx="29">
                  <c:v>61.5</c:v>
                </c:pt>
                <c:pt idx="30">
                  <c:v>81.400000000000006</c:v>
                </c:pt>
                <c:pt idx="31">
                  <c:v>105.6</c:v>
                </c:pt>
                <c:pt idx="32">
                  <c:v>89.3</c:v>
                </c:pt>
                <c:pt idx="33">
                  <c:v>66.8</c:v>
                </c:pt>
                <c:pt idx="34">
                  <c:v>72.2</c:v>
                </c:pt>
                <c:pt idx="35">
                  <c:v>79.3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80</c:v>
                </c:pt>
                <c:pt idx="40">
                  <c:v>68.599999999999994</c:v>
                </c:pt>
                <c:pt idx="41">
                  <c:v>69.3</c:v>
                </c:pt>
                <c:pt idx="42">
                  <c:v>63.5</c:v>
                </c:pt>
                <c:pt idx="43">
                  <c:v>57.1</c:v>
                </c:pt>
                <c:pt idx="44">
                  <c:v>78.599999999999994</c:v>
                </c:pt>
                <c:pt idx="45">
                  <c:v>79.8</c:v>
                </c:pt>
                <c:pt idx="46">
                  <c:v>83.5</c:v>
                </c:pt>
                <c:pt idx="47">
                  <c:v>99.7</c:v>
                </c:pt>
                <c:pt idx="48">
                  <c:v>61.7</c:v>
                </c:pt>
                <c:pt idx="49">
                  <c:v>57.8</c:v>
                </c:pt>
                <c:pt idx="50">
                  <c:v>58.4</c:v>
                </c:pt>
                <c:pt idx="51">
                  <c:v>50.5</c:v>
                </c:pt>
                <c:pt idx="52">
                  <c:v>58.4</c:v>
                </c:pt>
                <c:pt idx="53">
                  <c:v>70.599999999999994</c:v>
                </c:pt>
                <c:pt idx="54">
                  <c:v>92.1</c:v>
                </c:pt>
                <c:pt idx="55">
                  <c:v>71.599999999999994</c:v>
                </c:pt>
                <c:pt idx="56">
                  <c:v>73.8</c:v>
                </c:pt>
                <c:pt idx="57">
                  <c:v>69</c:v>
                </c:pt>
                <c:pt idx="58">
                  <c:v>79.400000000000006</c:v>
                </c:pt>
                <c:pt idx="59">
                  <c:v>58.5</c:v>
                </c:pt>
                <c:pt idx="60">
                  <c:v>70.7</c:v>
                </c:pt>
                <c:pt idx="61">
                  <c:v>56.6</c:v>
                </c:pt>
                <c:pt idx="62">
                  <c:v>50</c:v>
                </c:pt>
                <c:pt idx="63">
                  <c:v>61.1</c:v>
                </c:pt>
                <c:pt idx="64">
                  <c:v>56.2</c:v>
                </c:pt>
                <c:pt idx="65">
                  <c:v>53.3</c:v>
                </c:pt>
                <c:pt idx="66">
                  <c:v>53.5</c:v>
                </c:pt>
                <c:pt idx="67">
                  <c:v>54.6</c:v>
                </c:pt>
                <c:pt idx="68">
                  <c:v>61.4</c:v>
                </c:pt>
                <c:pt idx="69">
                  <c:v>68.8</c:v>
                </c:pt>
                <c:pt idx="70">
                  <c:v>70.599999999999994</c:v>
                </c:pt>
                <c:pt idx="71">
                  <c:v>59.9</c:v>
                </c:pt>
                <c:pt idx="72">
                  <c:v>40.700000000000003</c:v>
                </c:pt>
                <c:pt idx="73">
                  <c:v>66.8</c:v>
                </c:pt>
                <c:pt idx="74">
                  <c:v>57.1</c:v>
                </c:pt>
                <c:pt idx="75">
                  <c:v>60.2</c:v>
                </c:pt>
                <c:pt idx="76">
                  <c:v>51.4</c:v>
                </c:pt>
                <c:pt idx="77">
                  <c:v>57.3</c:v>
                </c:pt>
                <c:pt idx="78">
                  <c:v>50.7</c:v>
                </c:pt>
                <c:pt idx="79">
                  <c:v>51.1</c:v>
                </c:pt>
                <c:pt idx="80">
                  <c:v>68</c:v>
                </c:pt>
                <c:pt idx="81">
                  <c:v>62.7</c:v>
                </c:pt>
                <c:pt idx="82">
                  <c:v>62.1</c:v>
                </c:pt>
                <c:pt idx="83">
                  <c:v>66.099999999999994</c:v>
                </c:pt>
                <c:pt idx="84">
                  <c:v>55.2</c:v>
                </c:pt>
                <c:pt idx="85">
                  <c:v>61</c:v>
                </c:pt>
                <c:pt idx="86">
                  <c:v>58.5</c:v>
                </c:pt>
                <c:pt idx="87">
                  <c:v>64</c:v>
                </c:pt>
                <c:pt idx="88">
                  <c:v>94.1</c:v>
                </c:pt>
                <c:pt idx="89">
                  <c:v>50.3</c:v>
                </c:pt>
                <c:pt idx="90">
                  <c:v>61.1</c:v>
                </c:pt>
                <c:pt idx="91">
                  <c:v>50.4</c:v>
                </c:pt>
                <c:pt idx="92">
                  <c:v>54.6</c:v>
                </c:pt>
                <c:pt idx="93">
                  <c:v>122.9</c:v>
                </c:pt>
                <c:pt idx="94">
                  <c:v>173.5</c:v>
                </c:pt>
                <c:pt idx="95">
                  <c:v>127.1</c:v>
                </c:pt>
                <c:pt idx="96">
                  <c:v>110.1</c:v>
                </c:pt>
                <c:pt idx="97">
                  <c:v>61.6</c:v>
                </c:pt>
                <c:pt idx="98">
                  <c:v>100</c:v>
                </c:pt>
                <c:pt idx="99">
                  <c:v>139.9</c:v>
                </c:pt>
                <c:pt idx="100">
                  <c:v>213.8</c:v>
                </c:pt>
                <c:pt idx="101">
                  <c:v>363.4</c:v>
                </c:pt>
                <c:pt idx="102">
                  <c:v>90</c:v>
                </c:pt>
                <c:pt idx="103">
                  <c:v>124.6</c:v>
                </c:pt>
                <c:pt idx="104">
                  <c:v>87.3</c:v>
                </c:pt>
                <c:pt idx="105">
                  <c:v>87.1</c:v>
                </c:pt>
                <c:pt idx="106">
                  <c:v>44.6</c:v>
                </c:pt>
                <c:pt idx="107">
                  <c:v>41.7</c:v>
                </c:pt>
                <c:pt idx="108">
                  <c:v>40.200000000000003</c:v>
                </c:pt>
                <c:pt idx="109">
                  <c:v>35.4</c:v>
                </c:pt>
                <c:pt idx="110">
                  <c:v>23.3</c:v>
                </c:pt>
                <c:pt idx="111">
                  <c:v>21.2</c:v>
                </c:pt>
                <c:pt idx="112">
                  <c:v>29.5</c:v>
                </c:pt>
                <c:pt idx="113">
                  <c:v>42.7</c:v>
                </c:pt>
                <c:pt idx="114">
                  <c:v>26.1</c:v>
                </c:pt>
                <c:pt idx="115">
                  <c:v>31.7</c:v>
                </c:pt>
                <c:pt idx="116">
                  <c:v>40.5</c:v>
                </c:pt>
                <c:pt idx="117">
                  <c:v>34.6</c:v>
                </c:pt>
                <c:pt idx="118">
                  <c:v>47.9</c:v>
                </c:pt>
                <c:pt idx="119">
                  <c:v>43.7</c:v>
                </c:pt>
                <c:pt idx="120">
                  <c:v>19</c:v>
                </c:pt>
                <c:pt idx="121">
                  <c:v>19.399999999999999</c:v>
                </c:pt>
                <c:pt idx="122">
                  <c:v>40.299999999999997</c:v>
                </c:pt>
                <c:pt idx="123">
                  <c:v>32.799999999999997</c:v>
                </c:pt>
                <c:pt idx="124">
                  <c:v>37.1</c:v>
                </c:pt>
                <c:pt idx="125">
                  <c:v>44.6</c:v>
                </c:pt>
                <c:pt idx="126">
                  <c:v>48.1</c:v>
                </c:pt>
                <c:pt idx="127">
                  <c:v>41.5</c:v>
                </c:pt>
                <c:pt idx="128">
                  <c:v>48.3</c:v>
                </c:pt>
                <c:pt idx="129">
                  <c:v>44.9</c:v>
                </c:pt>
                <c:pt idx="130">
                  <c:v>39.6</c:v>
                </c:pt>
                <c:pt idx="131">
                  <c:v>47.8</c:v>
                </c:pt>
                <c:pt idx="132">
                  <c:v>34.9</c:v>
                </c:pt>
                <c:pt idx="133">
                  <c:v>20.7</c:v>
                </c:pt>
                <c:pt idx="134">
                  <c:v>37.9</c:v>
                </c:pt>
                <c:pt idx="135">
                  <c:v>35.9</c:v>
                </c:pt>
                <c:pt idx="136">
                  <c:v>30.7</c:v>
                </c:pt>
                <c:pt idx="137">
                  <c:v>47.9</c:v>
                </c:pt>
                <c:pt idx="138">
                  <c:v>47.7</c:v>
                </c:pt>
                <c:pt idx="139">
                  <c:v>24.7</c:v>
                </c:pt>
                <c:pt idx="140">
                  <c:v>18.399999999999999</c:v>
                </c:pt>
                <c:pt idx="141">
                  <c:v>23.9</c:v>
                </c:pt>
                <c:pt idx="142">
                  <c:v>30.3</c:v>
                </c:pt>
                <c:pt idx="143">
                  <c:v>33.4</c:v>
                </c:pt>
                <c:pt idx="144">
                  <c:v>33.6</c:v>
                </c:pt>
                <c:pt idx="145">
                  <c:v>24.5</c:v>
                </c:pt>
                <c:pt idx="146">
                  <c:v>27.1</c:v>
                </c:pt>
                <c:pt idx="147">
                  <c:v>23.7</c:v>
                </c:pt>
                <c:pt idx="148">
                  <c:v>16.2</c:v>
                </c:pt>
                <c:pt idx="149">
                  <c:v>23</c:v>
                </c:pt>
                <c:pt idx="150">
                  <c:v>23.6</c:v>
                </c:pt>
                <c:pt idx="151">
                  <c:v>18.3</c:v>
                </c:pt>
                <c:pt idx="152">
                  <c:v>28.6</c:v>
                </c:pt>
                <c:pt idx="153">
                  <c:v>21.4</c:v>
                </c:pt>
                <c:pt idx="154">
                  <c:v>19.3</c:v>
                </c:pt>
                <c:pt idx="155">
                  <c:v>26</c:v>
                </c:pt>
                <c:pt idx="156">
                  <c:v>25.1</c:v>
                </c:pt>
                <c:pt idx="157">
                  <c:v>38.5</c:v>
                </c:pt>
                <c:pt idx="158">
                  <c:v>20.2</c:v>
                </c:pt>
                <c:pt idx="159">
                  <c:v>27.9</c:v>
                </c:pt>
                <c:pt idx="160">
                  <c:v>26.5</c:v>
                </c:pt>
                <c:pt idx="161">
                  <c:v>31.8</c:v>
                </c:pt>
                <c:pt idx="162">
                  <c:v>30.7</c:v>
                </c:pt>
                <c:pt idx="163">
                  <c:v>27.2</c:v>
                </c:pt>
                <c:pt idx="164">
                  <c:v>25.5</c:v>
                </c:pt>
                <c:pt idx="165">
                  <c:v>32.1</c:v>
                </c:pt>
                <c:pt idx="166">
                  <c:v>38.1</c:v>
                </c:pt>
                <c:pt idx="167">
                  <c:v>26.5</c:v>
                </c:pt>
                <c:pt idx="168">
                  <c:v>18.7</c:v>
                </c:pt>
                <c:pt idx="169">
                  <c:v>26.4</c:v>
                </c:pt>
                <c:pt idx="170">
                  <c:v>22.7</c:v>
                </c:pt>
                <c:pt idx="171">
                  <c:v>35.700000000000003</c:v>
                </c:pt>
                <c:pt idx="172">
                  <c:v>45.9</c:v>
                </c:pt>
                <c:pt idx="173">
                  <c:v>30.8</c:v>
                </c:pt>
                <c:pt idx="174">
                  <c:v>25.3</c:v>
                </c:pt>
                <c:pt idx="175">
                  <c:v>27.8</c:v>
                </c:pt>
                <c:pt idx="176">
                  <c:v>11.8</c:v>
                </c:pt>
                <c:pt idx="177">
                  <c:v>21.6</c:v>
                </c:pt>
                <c:pt idx="178">
                  <c:v>23.1</c:v>
                </c:pt>
                <c:pt idx="179">
                  <c:v>25</c:v>
                </c:pt>
                <c:pt idx="180">
                  <c:v>13.7</c:v>
                </c:pt>
                <c:pt idx="181">
                  <c:v>29.6</c:v>
                </c:pt>
                <c:pt idx="182">
                  <c:v>29.4</c:v>
                </c:pt>
                <c:pt idx="183">
                  <c:v>28.8</c:v>
                </c:pt>
                <c:pt idx="184">
                  <c:v>30.1</c:v>
                </c:pt>
                <c:pt idx="185">
                  <c:v>44.4</c:v>
                </c:pt>
                <c:pt idx="186">
                  <c:v>26.6</c:v>
                </c:pt>
                <c:pt idx="187">
                  <c:v>21.8</c:v>
                </c:pt>
                <c:pt idx="188">
                  <c:v>21.2</c:v>
                </c:pt>
                <c:pt idx="189">
                  <c:v>36.200000000000003</c:v>
                </c:pt>
                <c:pt idx="190">
                  <c:v>25.1</c:v>
                </c:pt>
                <c:pt idx="191">
                  <c:v>27.2</c:v>
                </c:pt>
                <c:pt idx="192">
                  <c:v>30.3</c:v>
                </c:pt>
                <c:pt idx="193">
                  <c:v>29.5</c:v>
                </c:pt>
                <c:pt idx="194">
                  <c:v>33.700000000000003</c:v>
                </c:pt>
                <c:pt idx="195">
                  <c:v>26.9</c:v>
                </c:pt>
                <c:pt idx="196">
                  <c:v>24</c:v>
                </c:pt>
                <c:pt idx="197">
                  <c:v>25</c:v>
                </c:pt>
                <c:pt idx="198">
                  <c:v>31.3</c:v>
                </c:pt>
                <c:pt idx="199">
                  <c:v>22</c:v>
                </c:pt>
                <c:pt idx="200">
                  <c:v>21.6</c:v>
                </c:pt>
                <c:pt idx="201">
                  <c:v>25.4</c:v>
                </c:pt>
                <c:pt idx="202">
                  <c:v>26.5</c:v>
                </c:pt>
                <c:pt idx="203">
                  <c:v>29.3</c:v>
                </c:pt>
                <c:pt idx="204">
                  <c:v>24.1</c:v>
                </c:pt>
                <c:pt idx="205">
                  <c:v>45.6</c:v>
                </c:pt>
                <c:pt idx="206">
                  <c:v>25.4</c:v>
                </c:pt>
                <c:pt idx="207">
                  <c:v>21.6</c:v>
                </c:pt>
                <c:pt idx="208">
                  <c:v>18.8</c:v>
                </c:pt>
                <c:pt idx="209">
                  <c:v>19.100000000000001</c:v>
                </c:pt>
                <c:pt idx="210">
                  <c:v>19.600000000000001</c:v>
                </c:pt>
                <c:pt idx="211">
                  <c:v>22.9</c:v>
                </c:pt>
                <c:pt idx="212">
                  <c:v>18.899999999999999</c:v>
                </c:pt>
                <c:pt idx="213">
                  <c:v>21.9</c:v>
                </c:pt>
                <c:pt idx="214">
                  <c:v>27.5</c:v>
                </c:pt>
                <c:pt idx="215">
                  <c:v>27.6</c:v>
                </c:pt>
                <c:pt idx="216">
                  <c:v>44.2</c:v>
                </c:pt>
                <c:pt idx="217">
                  <c:v>35.9</c:v>
                </c:pt>
                <c:pt idx="218">
                  <c:v>30.3</c:v>
                </c:pt>
                <c:pt idx="219">
                  <c:v>25.1</c:v>
                </c:pt>
                <c:pt idx="220">
                  <c:v>24.7</c:v>
                </c:pt>
                <c:pt idx="221">
                  <c:v>24.5</c:v>
                </c:pt>
                <c:pt idx="222">
                  <c:v>27.6</c:v>
                </c:pt>
                <c:pt idx="223">
                  <c:v>38.700000000000003</c:v>
                </c:pt>
                <c:pt idx="224">
                  <c:v>36.9</c:v>
                </c:pt>
                <c:pt idx="225">
                  <c:v>26.1</c:v>
                </c:pt>
                <c:pt idx="226">
                  <c:v>27.4</c:v>
                </c:pt>
                <c:pt idx="227">
                  <c:v>26.5</c:v>
                </c:pt>
                <c:pt idx="228">
                  <c:v>35.1</c:v>
                </c:pt>
                <c:pt idx="229">
                  <c:v>36.6</c:v>
                </c:pt>
                <c:pt idx="230">
                  <c:v>36.1</c:v>
                </c:pt>
                <c:pt idx="231">
                  <c:v>37.299999999999997</c:v>
                </c:pt>
                <c:pt idx="232">
                  <c:v>42.4</c:v>
                </c:pt>
                <c:pt idx="233">
                  <c:v>37.1</c:v>
                </c:pt>
                <c:pt idx="234">
                  <c:v>30.3</c:v>
                </c:pt>
                <c:pt idx="235">
                  <c:v>34</c:v>
                </c:pt>
                <c:pt idx="236">
                  <c:v>29.6</c:v>
                </c:pt>
                <c:pt idx="237">
                  <c:v>26.7</c:v>
                </c:pt>
                <c:pt idx="238">
                  <c:v>29</c:v>
                </c:pt>
                <c:pt idx="239">
                  <c:v>32.4</c:v>
                </c:pt>
                <c:pt idx="240">
                  <c:v>18.899999999999999</c:v>
                </c:pt>
                <c:pt idx="241">
                  <c:v>18.3</c:v>
                </c:pt>
                <c:pt idx="242">
                  <c:v>21.1</c:v>
                </c:pt>
                <c:pt idx="243">
                  <c:v>27.2</c:v>
                </c:pt>
                <c:pt idx="244">
                  <c:v>27.1</c:v>
                </c:pt>
                <c:pt idx="245">
                  <c:v>35.299999999999997</c:v>
                </c:pt>
                <c:pt idx="246">
                  <c:v>39.700000000000003</c:v>
                </c:pt>
                <c:pt idx="247">
                  <c:v>33</c:v>
                </c:pt>
                <c:pt idx="248">
                  <c:v>36.5</c:v>
                </c:pt>
                <c:pt idx="249">
                  <c:v>34.700000000000003</c:v>
                </c:pt>
                <c:pt idx="250">
                  <c:v>30.7</c:v>
                </c:pt>
                <c:pt idx="251">
                  <c:v>26.7</c:v>
                </c:pt>
                <c:pt idx="252">
                  <c:v>30.5</c:v>
                </c:pt>
                <c:pt idx="253">
                  <c:v>29.4</c:v>
                </c:pt>
                <c:pt idx="254">
                  <c:v>35.200000000000003</c:v>
                </c:pt>
                <c:pt idx="255">
                  <c:v>21.4</c:v>
                </c:pt>
                <c:pt idx="256">
                  <c:v>23.9</c:v>
                </c:pt>
                <c:pt idx="257">
                  <c:v>32.6</c:v>
                </c:pt>
                <c:pt idx="258">
                  <c:v>31.3</c:v>
                </c:pt>
                <c:pt idx="259">
                  <c:v>32.200000000000003</c:v>
                </c:pt>
                <c:pt idx="260">
                  <c:v>33.299999999999997</c:v>
                </c:pt>
                <c:pt idx="261">
                  <c:v>42.2</c:v>
                </c:pt>
                <c:pt idx="262">
                  <c:v>33.799999999999997</c:v>
                </c:pt>
                <c:pt idx="263">
                  <c:v>28.3</c:v>
                </c:pt>
                <c:pt idx="264">
                  <c:v>27.4</c:v>
                </c:pt>
                <c:pt idx="265">
                  <c:v>26.1</c:v>
                </c:pt>
                <c:pt idx="266">
                  <c:v>18.2</c:v>
                </c:pt>
                <c:pt idx="267">
                  <c:v>22.5</c:v>
                </c:pt>
                <c:pt idx="268">
                  <c:v>25.9</c:v>
                </c:pt>
                <c:pt idx="269">
                  <c:v>25.5</c:v>
                </c:pt>
                <c:pt idx="270">
                  <c:v>25.2</c:v>
                </c:pt>
                <c:pt idx="271">
                  <c:v>27.5</c:v>
                </c:pt>
                <c:pt idx="272">
                  <c:v>22.6</c:v>
                </c:pt>
                <c:pt idx="273">
                  <c:v>24.3</c:v>
                </c:pt>
                <c:pt idx="274">
                  <c:v>26.8</c:v>
                </c:pt>
                <c:pt idx="275">
                  <c:v>24.8</c:v>
                </c:pt>
                <c:pt idx="276">
                  <c:v>32.4</c:v>
                </c:pt>
                <c:pt idx="277">
                  <c:v>32.5</c:v>
                </c:pt>
                <c:pt idx="278">
                  <c:v>36.299999999999997</c:v>
                </c:pt>
                <c:pt idx="279">
                  <c:v>48.4</c:v>
                </c:pt>
                <c:pt idx="280">
                  <c:v>43.4</c:v>
                </c:pt>
                <c:pt idx="281">
                  <c:v>44.4</c:v>
                </c:pt>
                <c:pt idx="282">
                  <c:v>23.4</c:v>
                </c:pt>
                <c:pt idx="283">
                  <c:v>28.5</c:v>
                </c:pt>
                <c:pt idx="284">
                  <c:v>24.3</c:v>
                </c:pt>
                <c:pt idx="285">
                  <c:v>25.7</c:v>
                </c:pt>
                <c:pt idx="286">
                  <c:v>22.3</c:v>
                </c:pt>
                <c:pt idx="287">
                  <c:v>20.3</c:v>
                </c:pt>
                <c:pt idx="288">
                  <c:v>30.1</c:v>
                </c:pt>
                <c:pt idx="289">
                  <c:v>34.299999999999997</c:v>
                </c:pt>
                <c:pt idx="290">
                  <c:v>37.299999999999997</c:v>
                </c:pt>
                <c:pt idx="291">
                  <c:v>44.6</c:v>
                </c:pt>
                <c:pt idx="292">
                  <c:v>32</c:v>
                </c:pt>
                <c:pt idx="293">
                  <c:v>30.9</c:v>
                </c:pt>
                <c:pt idx="294">
                  <c:v>23.2</c:v>
                </c:pt>
                <c:pt idx="295">
                  <c:v>21.4</c:v>
                </c:pt>
                <c:pt idx="296">
                  <c:v>19.899999999999999</c:v>
                </c:pt>
                <c:pt idx="297">
                  <c:v>36.1</c:v>
                </c:pt>
                <c:pt idx="298">
                  <c:v>46.7</c:v>
                </c:pt>
                <c:pt idx="299">
                  <c:v>45.6</c:v>
                </c:pt>
                <c:pt idx="300">
                  <c:v>35.9</c:v>
                </c:pt>
                <c:pt idx="301">
                  <c:v>29.6</c:v>
                </c:pt>
                <c:pt idx="302">
                  <c:v>41.7</c:v>
                </c:pt>
                <c:pt idx="303">
                  <c:v>33</c:v>
                </c:pt>
                <c:pt idx="304">
                  <c:v>30.8</c:v>
                </c:pt>
                <c:pt idx="305">
                  <c:v>13.6</c:v>
                </c:pt>
                <c:pt idx="306">
                  <c:v>13.5</c:v>
                </c:pt>
                <c:pt idx="307">
                  <c:v>20.5</c:v>
                </c:pt>
                <c:pt idx="308">
                  <c:v>30.1</c:v>
                </c:pt>
                <c:pt idx="309">
                  <c:v>45.5</c:v>
                </c:pt>
                <c:pt idx="310">
                  <c:v>44.2</c:v>
                </c:pt>
                <c:pt idx="311">
                  <c:v>48.7</c:v>
                </c:pt>
                <c:pt idx="312">
                  <c:v>46.3</c:v>
                </c:pt>
                <c:pt idx="313">
                  <c:v>42.3</c:v>
                </c:pt>
                <c:pt idx="314">
                  <c:v>36.4</c:v>
                </c:pt>
                <c:pt idx="315">
                  <c:v>45.9</c:v>
                </c:pt>
                <c:pt idx="316">
                  <c:v>29.8</c:v>
                </c:pt>
                <c:pt idx="317">
                  <c:v>45.4</c:v>
                </c:pt>
                <c:pt idx="318">
                  <c:v>40.9</c:v>
                </c:pt>
                <c:pt idx="319">
                  <c:v>34.5</c:v>
                </c:pt>
                <c:pt idx="320">
                  <c:v>33.799999999999997</c:v>
                </c:pt>
                <c:pt idx="321">
                  <c:v>43.8</c:v>
                </c:pt>
                <c:pt idx="322">
                  <c:v>43.6</c:v>
                </c:pt>
                <c:pt idx="323">
                  <c:v>28.1</c:v>
                </c:pt>
                <c:pt idx="324">
                  <c:v>32</c:v>
                </c:pt>
                <c:pt idx="325">
                  <c:v>40.5</c:v>
                </c:pt>
                <c:pt idx="326">
                  <c:v>38.5</c:v>
                </c:pt>
                <c:pt idx="327">
                  <c:v>35.9</c:v>
                </c:pt>
                <c:pt idx="328">
                  <c:v>39.799999999999997</c:v>
                </c:pt>
                <c:pt idx="329">
                  <c:v>35.700000000000003</c:v>
                </c:pt>
                <c:pt idx="330">
                  <c:v>45.4</c:v>
                </c:pt>
                <c:pt idx="331">
                  <c:v>27.6</c:v>
                </c:pt>
                <c:pt idx="332">
                  <c:v>13.1</c:v>
                </c:pt>
                <c:pt idx="333">
                  <c:v>37.5</c:v>
                </c:pt>
                <c:pt idx="334">
                  <c:v>38.6</c:v>
                </c:pt>
                <c:pt idx="335">
                  <c:v>42.2</c:v>
                </c:pt>
                <c:pt idx="336">
                  <c:v>47.4</c:v>
                </c:pt>
                <c:pt idx="337">
                  <c:v>26.3</c:v>
                </c:pt>
                <c:pt idx="338">
                  <c:v>19.2</c:v>
                </c:pt>
                <c:pt idx="339">
                  <c:v>30.8</c:v>
                </c:pt>
                <c:pt idx="340">
                  <c:v>46.8</c:v>
                </c:pt>
                <c:pt idx="341">
                  <c:v>46.5</c:v>
                </c:pt>
                <c:pt idx="342">
                  <c:v>32</c:v>
                </c:pt>
                <c:pt idx="343">
                  <c:v>26.9</c:v>
                </c:pt>
                <c:pt idx="344">
                  <c:v>26.5</c:v>
                </c:pt>
                <c:pt idx="345">
                  <c:v>44.3</c:v>
                </c:pt>
                <c:pt idx="346">
                  <c:v>46.4</c:v>
                </c:pt>
                <c:pt idx="347">
                  <c:v>47.3</c:v>
                </c:pt>
                <c:pt idx="348">
                  <c:v>48.6</c:v>
                </c:pt>
                <c:pt idx="349">
                  <c:v>32.799999999999997</c:v>
                </c:pt>
                <c:pt idx="350">
                  <c:v>44.9</c:v>
                </c:pt>
                <c:pt idx="351">
                  <c:v>47.3</c:v>
                </c:pt>
                <c:pt idx="352">
                  <c:v>19.100000000000001</c:v>
                </c:pt>
                <c:pt idx="353">
                  <c:v>34.5</c:v>
                </c:pt>
                <c:pt idx="354">
                  <c:v>38.6</c:v>
                </c:pt>
                <c:pt idx="355">
                  <c:v>39.799999999999997</c:v>
                </c:pt>
                <c:pt idx="356">
                  <c:v>47.9</c:v>
                </c:pt>
                <c:pt idx="357">
                  <c:v>26.7</c:v>
                </c:pt>
                <c:pt idx="358">
                  <c:v>36.9</c:v>
                </c:pt>
                <c:pt idx="359">
                  <c:v>32.5</c:v>
                </c:pt>
                <c:pt idx="360">
                  <c:v>31</c:v>
                </c:pt>
                <c:pt idx="361">
                  <c:v>37.6</c:v>
                </c:pt>
                <c:pt idx="362">
                  <c:v>24.4</c:v>
                </c:pt>
                <c:pt idx="363">
                  <c:v>40.1</c:v>
                </c:pt>
                <c:pt idx="364">
                  <c:v>70.3</c:v>
                </c:pt>
                <c:pt idx="365">
                  <c:v>45.7</c:v>
                </c:pt>
              </c:numCache>
            </c:numRef>
          </c:xVal>
          <c:yVal>
            <c:numRef>
              <c:f>Sheet1!$E$2:$E$367</c:f>
              <c:numCache>
                <c:formatCode>General</c:formatCode>
                <c:ptCount val="366"/>
                <c:pt idx="0">
                  <c:v>1.7</c:v>
                </c:pt>
                <c:pt idx="1">
                  <c:v>4.3</c:v>
                </c:pt>
                <c:pt idx="2">
                  <c:v>5</c:v>
                </c:pt>
                <c:pt idx="3">
                  <c:v>7.2</c:v>
                </c:pt>
                <c:pt idx="4">
                  <c:v>2</c:v>
                </c:pt>
                <c:pt idx="5">
                  <c:v>1.7</c:v>
                </c:pt>
                <c:pt idx="6">
                  <c:v>1</c:v>
                </c:pt>
                <c:pt idx="7">
                  <c:v>3.3</c:v>
                </c:pt>
                <c:pt idx="8">
                  <c:v>3.8</c:v>
                </c:pt>
                <c:pt idx="9">
                  <c:v>-0.70000000000000095</c:v>
                </c:pt>
                <c:pt idx="10">
                  <c:v>2.7</c:v>
                </c:pt>
                <c:pt idx="11">
                  <c:v>6.8</c:v>
                </c:pt>
                <c:pt idx="12">
                  <c:v>7.3</c:v>
                </c:pt>
                <c:pt idx="13">
                  <c:v>4.2</c:v>
                </c:pt>
                <c:pt idx="14">
                  <c:v>-6</c:v>
                </c:pt>
                <c:pt idx="15">
                  <c:v>-7.3</c:v>
                </c:pt>
                <c:pt idx="16">
                  <c:v>-9</c:v>
                </c:pt>
                <c:pt idx="17">
                  <c:v>-13</c:v>
                </c:pt>
                <c:pt idx="18">
                  <c:v>-14</c:v>
                </c:pt>
                <c:pt idx="19">
                  <c:v>-12.5</c:v>
                </c:pt>
                <c:pt idx="20">
                  <c:v>-13.5</c:v>
                </c:pt>
                <c:pt idx="21">
                  <c:v>-9.9</c:v>
                </c:pt>
                <c:pt idx="22">
                  <c:v>-7.8</c:v>
                </c:pt>
                <c:pt idx="23">
                  <c:v>-5</c:v>
                </c:pt>
                <c:pt idx="24">
                  <c:v>-5.9</c:v>
                </c:pt>
                <c:pt idx="25">
                  <c:v>-11.5</c:v>
                </c:pt>
                <c:pt idx="26">
                  <c:v>-14.6</c:v>
                </c:pt>
                <c:pt idx="27">
                  <c:v>-12.8</c:v>
                </c:pt>
                <c:pt idx="28">
                  <c:v>-10.4</c:v>
                </c:pt>
                <c:pt idx="29">
                  <c:v>-8.3000000000000007</c:v>
                </c:pt>
                <c:pt idx="30">
                  <c:v>-6.6</c:v>
                </c:pt>
                <c:pt idx="31">
                  <c:v>-4.3</c:v>
                </c:pt>
                <c:pt idx="32">
                  <c:v>-5</c:v>
                </c:pt>
                <c:pt idx="33">
                  <c:v>-1.7</c:v>
                </c:pt>
                <c:pt idx="34">
                  <c:v>0.9</c:v>
                </c:pt>
                <c:pt idx="35">
                  <c:v>-0.3</c:v>
                </c:pt>
                <c:pt idx="36">
                  <c:v>-3</c:v>
                </c:pt>
                <c:pt idx="37">
                  <c:v>0</c:v>
                </c:pt>
                <c:pt idx="38">
                  <c:v>-0.9</c:v>
                </c:pt>
                <c:pt idx="39">
                  <c:v>-3.4</c:v>
                </c:pt>
                <c:pt idx="40">
                  <c:v>5.5</c:v>
                </c:pt>
                <c:pt idx="41">
                  <c:v>6.1</c:v>
                </c:pt>
                <c:pt idx="42">
                  <c:v>1.9</c:v>
                </c:pt>
                <c:pt idx="43">
                  <c:v>0.9</c:v>
                </c:pt>
                <c:pt idx="44">
                  <c:v>1.9</c:v>
                </c:pt>
                <c:pt idx="45">
                  <c:v>3.6</c:v>
                </c:pt>
                <c:pt idx="46">
                  <c:v>3.5</c:v>
                </c:pt>
                <c:pt idx="47">
                  <c:v>4.0999999999999996</c:v>
                </c:pt>
                <c:pt idx="48">
                  <c:v>3.9</c:v>
                </c:pt>
                <c:pt idx="49">
                  <c:v>6.9</c:v>
                </c:pt>
                <c:pt idx="50">
                  <c:v>6.9</c:v>
                </c:pt>
                <c:pt idx="51">
                  <c:v>6.4</c:v>
                </c:pt>
                <c:pt idx="52">
                  <c:v>10.4</c:v>
                </c:pt>
                <c:pt idx="53">
                  <c:v>13.2</c:v>
                </c:pt>
                <c:pt idx="54">
                  <c:v>15.3</c:v>
                </c:pt>
                <c:pt idx="55">
                  <c:v>15.3</c:v>
                </c:pt>
                <c:pt idx="56">
                  <c:v>13.8</c:v>
                </c:pt>
                <c:pt idx="57">
                  <c:v>13.1</c:v>
                </c:pt>
                <c:pt idx="58">
                  <c:v>14.1</c:v>
                </c:pt>
                <c:pt idx="59">
                  <c:v>14.7</c:v>
                </c:pt>
                <c:pt idx="60">
                  <c:v>15.1</c:v>
                </c:pt>
                <c:pt idx="61">
                  <c:v>13.9</c:v>
                </c:pt>
                <c:pt idx="62">
                  <c:v>15.8</c:v>
                </c:pt>
                <c:pt idx="63">
                  <c:v>19.5</c:v>
                </c:pt>
                <c:pt idx="64">
                  <c:v>23.2</c:v>
                </c:pt>
                <c:pt idx="65">
                  <c:v>22.8</c:v>
                </c:pt>
                <c:pt idx="66">
                  <c:v>23.9</c:v>
                </c:pt>
                <c:pt idx="67">
                  <c:v>15.9</c:v>
                </c:pt>
                <c:pt idx="68">
                  <c:v>15.2</c:v>
                </c:pt>
                <c:pt idx="69">
                  <c:v>15.4</c:v>
                </c:pt>
                <c:pt idx="70">
                  <c:v>16.399999999999999</c:v>
                </c:pt>
                <c:pt idx="71">
                  <c:v>16.2</c:v>
                </c:pt>
                <c:pt idx="72">
                  <c:v>18.3</c:v>
                </c:pt>
                <c:pt idx="73">
                  <c:v>11.1</c:v>
                </c:pt>
                <c:pt idx="74">
                  <c:v>13.4</c:v>
                </c:pt>
                <c:pt idx="75">
                  <c:v>13.1</c:v>
                </c:pt>
                <c:pt idx="76">
                  <c:v>17.5</c:v>
                </c:pt>
                <c:pt idx="77">
                  <c:v>9.6</c:v>
                </c:pt>
                <c:pt idx="78">
                  <c:v>12.3</c:v>
                </c:pt>
                <c:pt idx="79">
                  <c:v>6.3</c:v>
                </c:pt>
                <c:pt idx="80">
                  <c:v>6.7</c:v>
                </c:pt>
                <c:pt idx="81">
                  <c:v>8.4</c:v>
                </c:pt>
                <c:pt idx="82">
                  <c:v>8</c:v>
                </c:pt>
                <c:pt idx="83">
                  <c:v>8.6</c:v>
                </c:pt>
                <c:pt idx="84">
                  <c:v>9.3000000000000007</c:v>
                </c:pt>
                <c:pt idx="85">
                  <c:v>5.9</c:v>
                </c:pt>
                <c:pt idx="86">
                  <c:v>3.7</c:v>
                </c:pt>
                <c:pt idx="87">
                  <c:v>3.9</c:v>
                </c:pt>
                <c:pt idx="88">
                  <c:v>6.3</c:v>
                </c:pt>
                <c:pt idx="89">
                  <c:v>10.9</c:v>
                </c:pt>
                <c:pt idx="90">
                  <c:v>8.6</c:v>
                </c:pt>
                <c:pt idx="91">
                  <c:v>1.4</c:v>
                </c:pt>
                <c:pt idx="92">
                  <c:v>-1.8</c:v>
                </c:pt>
                <c:pt idx="93">
                  <c:v>-6.9</c:v>
                </c:pt>
                <c:pt idx="94">
                  <c:v>-8.4</c:v>
                </c:pt>
                <c:pt idx="95">
                  <c:v>-1.4</c:v>
                </c:pt>
                <c:pt idx="96">
                  <c:v>0.8</c:v>
                </c:pt>
                <c:pt idx="97">
                  <c:v>-2</c:v>
                </c:pt>
                <c:pt idx="98">
                  <c:v>-1.4</c:v>
                </c:pt>
                <c:pt idx="99">
                  <c:v>-1.3</c:v>
                </c:pt>
                <c:pt idx="100">
                  <c:v>-2.1</c:v>
                </c:pt>
                <c:pt idx="101">
                  <c:v>0.60000000000000098</c:v>
                </c:pt>
                <c:pt idx="102">
                  <c:v>4</c:v>
                </c:pt>
                <c:pt idx="103">
                  <c:v>1.4</c:v>
                </c:pt>
                <c:pt idx="104">
                  <c:v>-3</c:v>
                </c:pt>
                <c:pt idx="105">
                  <c:v>-1.9</c:v>
                </c:pt>
                <c:pt idx="106">
                  <c:v>2.2999999999999998</c:v>
                </c:pt>
                <c:pt idx="107">
                  <c:v>6.5</c:v>
                </c:pt>
                <c:pt idx="108">
                  <c:v>2.2000000000000002</c:v>
                </c:pt>
                <c:pt idx="109">
                  <c:v>2.7</c:v>
                </c:pt>
                <c:pt idx="110">
                  <c:v>3.9</c:v>
                </c:pt>
                <c:pt idx="111">
                  <c:v>1.5</c:v>
                </c:pt>
                <c:pt idx="112">
                  <c:v>-0.3</c:v>
                </c:pt>
                <c:pt idx="113">
                  <c:v>-0.70000000000000095</c:v>
                </c:pt>
                <c:pt idx="114">
                  <c:v>3.2</c:v>
                </c:pt>
                <c:pt idx="115">
                  <c:v>3.7</c:v>
                </c:pt>
                <c:pt idx="116">
                  <c:v>1.2</c:v>
                </c:pt>
                <c:pt idx="117">
                  <c:v>-4.5</c:v>
                </c:pt>
                <c:pt idx="118">
                  <c:v>-8.3000000000000007</c:v>
                </c:pt>
                <c:pt idx="119">
                  <c:v>1.4</c:v>
                </c:pt>
                <c:pt idx="120">
                  <c:v>9.5</c:v>
                </c:pt>
                <c:pt idx="121">
                  <c:v>7.6</c:v>
                </c:pt>
                <c:pt idx="122">
                  <c:v>2.2000000000000002</c:v>
                </c:pt>
                <c:pt idx="123">
                  <c:v>0.4</c:v>
                </c:pt>
                <c:pt idx="124">
                  <c:v>0.8</c:v>
                </c:pt>
                <c:pt idx="125">
                  <c:v>2.6</c:v>
                </c:pt>
                <c:pt idx="126">
                  <c:v>7.1</c:v>
                </c:pt>
                <c:pt idx="127">
                  <c:v>8.4</c:v>
                </c:pt>
                <c:pt idx="128">
                  <c:v>2.4</c:v>
                </c:pt>
                <c:pt idx="129">
                  <c:v>3.8</c:v>
                </c:pt>
                <c:pt idx="130">
                  <c:v>10.8</c:v>
                </c:pt>
                <c:pt idx="131">
                  <c:v>12.2</c:v>
                </c:pt>
                <c:pt idx="132">
                  <c:v>11.8</c:v>
                </c:pt>
                <c:pt idx="133">
                  <c:v>12.7</c:v>
                </c:pt>
                <c:pt idx="134">
                  <c:v>8.4</c:v>
                </c:pt>
                <c:pt idx="135">
                  <c:v>8.4</c:v>
                </c:pt>
                <c:pt idx="136">
                  <c:v>12.8</c:v>
                </c:pt>
                <c:pt idx="137">
                  <c:v>17.600000000000001</c:v>
                </c:pt>
                <c:pt idx="138">
                  <c:v>15.9</c:v>
                </c:pt>
                <c:pt idx="139">
                  <c:v>17.899999999999999</c:v>
                </c:pt>
                <c:pt idx="140">
                  <c:v>12.3</c:v>
                </c:pt>
                <c:pt idx="141">
                  <c:v>7.8</c:v>
                </c:pt>
                <c:pt idx="142">
                  <c:v>8.6</c:v>
                </c:pt>
                <c:pt idx="143">
                  <c:v>11.5</c:v>
                </c:pt>
                <c:pt idx="144">
                  <c:v>15.6</c:v>
                </c:pt>
                <c:pt idx="145">
                  <c:v>16.7</c:v>
                </c:pt>
                <c:pt idx="146">
                  <c:v>16</c:v>
                </c:pt>
                <c:pt idx="147">
                  <c:v>15</c:v>
                </c:pt>
                <c:pt idx="148">
                  <c:v>17.600000000000001</c:v>
                </c:pt>
                <c:pt idx="149">
                  <c:v>15.7</c:v>
                </c:pt>
                <c:pt idx="150">
                  <c:v>11.2</c:v>
                </c:pt>
                <c:pt idx="151">
                  <c:v>15.2</c:v>
                </c:pt>
                <c:pt idx="152">
                  <c:v>14.4</c:v>
                </c:pt>
                <c:pt idx="153">
                  <c:v>14.1</c:v>
                </c:pt>
                <c:pt idx="154">
                  <c:v>15.8</c:v>
                </c:pt>
                <c:pt idx="155">
                  <c:v>17.600000000000001</c:v>
                </c:pt>
                <c:pt idx="156">
                  <c:v>19.7</c:v>
                </c:pt>
                <c:pt idx="157">
                  <c:v>18.3</c:v>
                </c:pt>
                <c:pt idx="158">
                  <c:v>16.600000000000001</c:v>
                </c:pt>
                <c:pt idx="159">
                  <c:v>17.399999999999999</c:v>
                </c:pt>
                <c:pt idx="160">
                  <c:v>19</c:v>
                </c:pt>
                <c:pt idx="161">
                  <c:v>20.100000000000001</c:v>
                </c:pt>
                <c:pt idx="162">
                  <c:v>20.100000000000001</c:v>
                </c:pt>
                <c:pt idx="163">
                  <c:v>21.4</c:v>
                </c:pt>
                <c:pt idx="164">
                  <c:v>22</c:v>
                </c:pt>
                <c:pt idx="165">
                  <c:v>23.1</c:v>
                </c:pt>
                <c:pt idx="166">
                  <c:v>20.399999999999999</c:v>
                </c:pt>
                <c:pt idx="167">
                  <c:v>20.7</c:v>
                </c:pt>
                <c:pt idx="168">
                  <c:v>21.6</c:v>
                </c:pt>
                <c:pt idx="169">
                  <c:v>21.2</c:v>
                </c:pt>
                <c:pt idx="170">
                  <c:v>19</c:v>
                </c:pt>
                <c:pt idx="171">
                  <c:v>19.399999999999999</c:v>
                </c:pt>
                <c:pt idx="172">
                  <c:v>18.899999999999999</c:v>
                </c:pt>
                <c:pt idx="173">
                  <c:v>20.8</c:v>
                </c:pt>
                <c:pt idx="174">
                  <c:v>22</c:v>
                </c:pt>
                <c:pt idx="175">
                  <c:v>18.2</c:v>
                </c:pt>
                <c:pt idx="176">
                  <c:v>15.8</c:v>
                </c:pt>
                <c:pt idx="177">
                  <c:v>14.6</c:v>
                </c:pt>
                <c:pt idx="178">
                  <c:v>14.1</c:v>
                </c:pt>
                <c:pt idx="179">
                  <c:v>14.9</c:v>
                </c:pt>
                <c:pt idx="180">
                  <c:v>11.4</c:v>
                </c:pt>
                <c:pt idx="181">
                  <c:v>14.8</c:v>
                </c:pt>
                <c:pt idx="182">
                  <c:v>17.8</c:v>
                </c:pt>
                <c:pt idx="183">
                  <c:v>20.6</c:v>
                </c:pt>
                <c:pt idx="184">
                  <c:v>17.8</c:v>
                </c:pt>
                <c:pt idx="185">
                  <c:v>15.6</c:v>
                </c:pt>
                <c:pt idx="186">
                  <c:v>16.399999999999999</c:v>
                </c:pt>
                <c:pt idx="187">
                  <c:v>16.5</c:v>
                </c:pt>
                <c:pt idx="188">
                  <c:v>16.399999999999999</c:v>
                </c:pt>
                <c:pt idx="189">
                  <c:v>15.4</c:v>
                </c:pt>
                <c:pt idx="190">
                  <c:v>13.9</c:v>
                </c:pt>
                <c:pt idx="191">
                  <c:v>17.7</c:v>
                </c:pt>
                <c:pt idx="192">
                  <c:v>17.100000000000001</c:v>
                </c:pt>
                <c:pt idx="193">
                  <c:v>20.6</c:v>
                </c:pt>
                <c:pt idx="194">
                  <c:v>21.1</c:v>
                </c:pt>
                <c:pt idx="195">
                  <c:v>21.2</c:v>
                </c:pt>
                <c:pt idx="196">
                  <c:v>24.4</c:v>
                </c:pt>
                <c:pt idx="197">
                  <c:v>25.9</c:v>
                </c:pt>
                <c:pt idx="198">
                  <c:v>20.5</c:v>
                </c:pt>
                <c:pt idx="199">
                  <c:v>18.399999999999999</c:v>
                </c:pt>
                <c:pt idx="200">
                  <c:v>20.6</c:v>
                </c:pt>
                <c:pt idx="201">
                  <c:v>24.4</c:v>
                </c:pt>
                <c:pt idx="202">
                  <c:v>27.4</c:v>
                </c:pt>
                <c:pt idx="203">
                  <c:v>26.7</c:v>
                </c:pt>
                <c:pt idx="204">
                  <c:v>25.2</c:v>
                </c:pt>
                <c:pt idx="205">
                  <c:v>26.7</c:v>
                </c:pt>
                <c:pt idx="206">
                  <c:v>26.7</c:v>
                </c:pt>
                <c:pt idx="207">
                  <c:v>23.7</c:v>
                </c:pt>
                <c:pt idx="208">
                  <c:v>23.4</c:v>
                </c:pt>
                <c:pt idx="209">
                  <c:v>24.2</c:v>
                </c:pt>
                <c:pt idx="210">
                  <c:v>25.7</c:v>
                </c:pt>
                <c:pt idx="211">
                  <c:v>25.6</c:v>
                </c:pt>
                <c:pt idx="212">
                  <c:v>26.2</c:v>
                </c:pt>
                <c:pt idx="213">
                  <c:v>27.3</c:v>
                </c:pt>
                <c:pt idx="214">
                  <c:v>28</c:v>
                </c:pt>
                <c:pt idx="215">
                  <c:v>29</c:v>
                </c:pt>
                <c:pt idx="216">
                  <c:v>29</c:v>
                </c:pt>
                <c:pt idx="217">
                  <c:v>23.5</c:v>
                </c:pt>
                <c:pt idx="218">
                  <c:v>26.1</c:v>
                </c:pt>
                <c:pt idx="219">
                  <c:v>23.2</c:v>
                </c:pt>
                <c:pt idx="220">
                  <c:v>21.3</c:v>
                </c:pt>
                <c:pt idx="221">
                  <c:v>22.7</c:v>
                </c:pt>
                <c:pt idx="222">
                  <c:v>24.2</c:v>
                </c:pt>
                <c:pt idx="223">
                  <c:v>26.4</c:v>
                </c:pt>
                <c:pt idx="224">
                  <c:v>27.4</c:v>
                </c:pt>
                <c:pt idx="225">
                  <c:v>26.6</c:v>
                </c:pt>
                <c:pt idx="226">
                  <c:v>25.6</c:v>
                </c:pt>
                <c:pt idx="227">
                  <c:v>26.8</c:v>
                </c:pt>
                <c:pt idx="228">
                  <c:v>28.5</c:v>
                </c:pt>
                <c:pt idx="229">
                  <c:v>28.8</c:v>
                </c:pt>
                <c:pt idx="230">
                  <c:v>28.6</c:v>
                </c:pt>
                <c:pt idx="231">
                  <c:v>29.3</c:v>
                </c:pt>
                <c:pt idx="232">
                  <c:v>29.6</c:v>
                </c:pt>
                <c:pt idx="233">
                  <c:v>28.4</c:v>
                </c:pt>
                <c:pt idx="234">
                  <c:v>29.1</c:v>
                </c:pt>
                <c:pt idx="235">
                  <c:v>29.2</c:v>
                </c:pt>
                <c:pt idx="236">
                  <c:v>28.6</c:v>
                </c:pt>
                <c:pt idx="237">
                  <c:v>30.1</c:v>
                </c:pt>
                <c:pt idx="238">
                  <c:v>32.700000000000003</c:v>
                </c:pt>
                <c:pt idx="239">
                  <c:v>28.4</c:v>
                </c:pt>
                <c:pt idx="240">
                  <c:v>24.5</c:v>
                </c:pt>
                <c:pt idx="241">
                  <c:v>24.5</c:v>
                </c:pt>
                <c:pt idx="242">
                  <c:v>25.9</c:v>
                </c:pt>
                <c:pt idx="243">
                  <c:v>27.9</c:v>
                </c:pt>
                <c:pt idx="244">
                  <c:v>30.2</c:v>
                </c:pt>
                <c:pt idx="245">
                  <c:v>27.9</c:v>
                </c:pt>
                <c:pt idx="246">
                  <c:v>26.7</c:v>
                </c:pt>
                <c:pt idx="247">
                  <c:v>27.4</c:v>
                </c:pt>
                <c:pt idx="248">
                  <c:v>30.5</c:v>
                </c:pt>
                <c:pt idx="249">
                  <c:v>28.3</c:v>
                </c:pt>
                <c:pt idx="250">
                  <c:v>26.6</c:v>
                </c:pt>
                <c:pt idx="251">
                  <c:v>28.1</c:v>
                </c:pt>
                <c:pt idx="252">
                  <c:v>29.2</c:v>
                </c:pt>
                <c:pt idx="253">
                  <c:v>28.2</c:v>
                </c:pt>
                <c:pt idx="254">
                  <c:v>26.2</c:v>
                </c:pt>
                <c:pt idx="255">
                  <c:v>24.9</c:v>
                </c:pt>
                <c:pt idx="256">
                  <c:v>26.5</c:v>
                </c:pt>
                <c:pt idx="257">
                  <c:v>27.5</c:v>
                </c:pt>
                <c:pt idx="258">
                  <c:v>27.8</c:v>
                </c:pt>
                <c:pt idx="259">
                  <c:v>29.2</c:v>
                </c:pt>
                <c:pt idx="260">
                  <c:v>30.7</c:v>
                </c:pt>
                <c:pt idx="261">
                  <c:v>30.9</c:v>
                </c:pt>
                <c:pt idx="262">
                  <c:v>29.2</c:v>
                </c:pt>
                <c:pt idx="263">
                  <c:v>28.8</c:v>
                </c:pt>
                <c:pt idx="264">
                  <c:v>25.1</c:v>
                </c:pt>
                <c:pt idx="265">
                  <c:v>21</c:v>
                </c:pt>
                <c:pt idx="266">
                  <c:v>20.8</c:v>
                </c:pt>
                <c:pt idx="267">
                  <c:v>21.8</c:v>
                </c:pt>
                <c:pt idx="268">
                  <c:v>22.7</c:v>
                </c:pt>
                <c:pt idx="269">
                  <c:v>23.9</c:v>
                </c:pt>
                <c:pt idx="270">
                  <c:v>23.6</c:v>
                </c:pt>
                <c:pt idx="271">
                  <c:v>23.4</c:v>
                </c:pt>
                <c:pt idx="272">
                  <c:v>24.9</c:v>
                </c:pt>
                <c:pt idx="273">
                  <c:v>25.7</c:v>
                </c:pt>
                <c:pt idx="274">
                  <c:v>25.4</c:v>
                </c:pt>
                <c:pt idx="275">
                  <c:v>21.9</c:v>
                </c:pt>
                <c:pt idx="276">
                  <c:v>20.9</c:v>
                </c:pt>
                <c:pt idx="277">
                  <c:v>20.6</c:v>
                </c:pt>
                <c:pt idx="278">
                  <c:v>30.9</c:v>
                </c:pt>
                <c:pt idx="279">
                  <c:v>30.9</c:v>
                </c:pt>
                <c:pt idx="280">
                  <c:v>31.1</c:v>
                </c:pt>
                <c:pt idx="281">
                  <c:v>22.7</c:v>
                </c:pt>
                <c:pt idx="282">
                  <c:v>22.7</c:v>
                </c:pt>
                <c:pt idx="283">
                  <c:v>22</c:v>
                </c:pt>
                <c:pt idx="284">
                  <c:v>22.8</c:v>
                </c:pt>
                <c:pt idx="285">
                  <c:v>24.6</c:v>
                </c:pt>
                <c:pt idx="286">
                  <c:v>24.5</c:v>
                </c:pt>
                <c:pt idx="287">
                  <c:v>23.9</c:v>
                </c:pt>
                <c:pt idx="288">
                  <c:v>23.3</c:v>
                </c:pt>
                <c:pt idx="289">
                  <c:v>22.4</c:v>
                </c:pt>
                <c:pt idx="290">
                  <c:v>22.9</c:v>
                </c:pt>
                <c:pt idx="291">
                  <c:v>23.1</c:v>
                </c:pt>
                <c:pt idx="292">
                  <c:v>22.4</c:v>
                </c:pt>
                <c:pt idx="293">
                  <c:v>23.2</c:v>
                </c:pt>
                <c:pt idx="294">
                  <c:v>23.2</c:v>
                </c:pt>
                <c:pt idx="295">
                  <c:v>21.8</c:v>
                </c:pt>
                <c:pt idx="296">
                  <c:v>20</c:v>
                </c:pt>
                <c:pt idx="297">
                  <c:v>21.1</c:v>
                </c:pt>
                <c:pt idx="298">
                  <c:v>24.1</c:v>
                </c:pt>
                <c:pt idx="299">
                  <c:v>22.1</c:v>
                </c:pt>
                <c:pt idx="300">
                  <c:v>17.7</c:v>
                </c:pt>
                <c:pt idx="301">
                  <c:v>17.399999999999999</c:v>
                </c:pt>
                <c:pt idx="302">
                  <c:v>17.7</c:v>
                </c:pt>
                <c:pt idx="303">
                  <c:v>20.3</c:v>
                </c:pt>
                <c:pt idx="304">
                  <c:v>16.7</c:v>
                </c:pt>
                <c:pt idx="305">
                  <c:v>13.9</c:v>
                </c:pt>
                <c:pt idx="306">
                  <c:v>16.3</c:v>
                </c:pt>
                <c:pt idx="307">
                  <c:v>17.8</c:v>
                </c:pt>
                <c:pt idx="308">
                  <c:v>21.4</c:v>
                </c:pt>
                <c:pt idx="309">
                  <c:v>22.7</c:v>
                </c:pt>
                <c:pt idx="310">
                  <c:v>23.7</c:v>
                </c:pt>
                <c:pt idx="311">
                  <c:v>24.1</c:v>
                </c:pt>
                <c:pt idx="312">
                  <c:v>23.3</c:v>
                </c:pt>
                <c:pt idx="313">
                  <c:v>24.5</c:v>
                </c:pt>
                <c:pt idx="314">
                  <c:v>22.4</c:v>
                </c:pt>
                <c:pt idx="315">
                  <c:v>19.7</c:v>
                </c:pt>
                <c:pt idx="316">
                  <c:v>19.600000000000001</c:v>
                </c:pt>
                <c:pt idx="317">
                  <c:v>18.600000000000001</c:v>
                </c:pt>
                <c:pt idx="318">
                  <c:v>19.2</c:v>
                </c:pt>
                <c:pt idx="319">
                  <c:v>19.600000000000001</c:v>
                </c:pt>
                <c:pt idx="320">
                  <c:v>12.7</c:v>
                </c:pt>
                <c:pt idx="321">
                  <c:v>12.4</c:v>
                </c:pt>
                <c:pt idx="322">
                  <c:v>13.7</c:v>
                </c:pt>
                <c:pt idx="323">
                  <c:v>17.5</c:v>
                </c:pt>
                <c:pt idx="324">
                  <c:v>14.6</c:v>
                </c:pt>
                <c:pt idx="325">
                  <c:v>14.2</c:v>
                </c:pt>
                <c:pt idx="326">
                  <c:v>14</c:v>
                </c:pt>
                <c:pt idx="327">
                  <c:v>13.8</c:v>
                </c:pt>
                <c:pt idx="328">
                  <c:v>14.8</c:v>
                </c:pt>
                <c:pt idx="329">
                  <c:v>14.2</c:v>
                </c:pt>
                <c:pt idx="330">
                  <c:v>13</c:v>
                </c:pt>
                <c:pt idx="331">
                  <c:v>11.4</c:v>
                </c:pt>
                <c:pt idx="332">
                  <c:v>7.2</c:v>
                </c:pt>
                <c:pt idx="333">
                  <c:v>7.4</c:v>
                </c:pt>
                <c:pt idx="334">
                  <c:v>13.9</c:v>
                </c:pt>
                <c:pt idx="335">
                  <c:v>13.3</c:v>
                </c:pt>
                <c:pt idx="336">
                  <c:v>15.2</c:v>
                </c:pt>
                <c:pt idx="337">
                  <c:v>14.4</c:v>
                </c:pt>
                <c:pt idx="338">
                  <c:v>10.4</c:v>
                </c:pt>
                <c:pt idx="339">
                  <c:v>8.6</c:v>
                </c:pt>
                <c:pt idx="340">
                  <c:v>8.8000000000000007</c:v>
                </c:pt>
                <c:pt idx="341">
                  <c:v>9.1</c:v>
                </c:pt>
                <c:pt idx="342">
                  <c:v>8.3000000000000007</c:v>
                </c:pt>
                <c:pt idx="343">
                  <c:v>6.9</c:v>
                </c:pt>
                <c:pt idx="344">
                  <c:v>8</c:v>
                </c:pt>
                <c:pt idx="345">
                  <c:v>7.5</c:v>
                </c:pt>
                <c:pt idx="346">
                  <c:v>7</c:v>
                </c:pt>
                <c:pt idx="347">
                  <c:v>7.7</c:v>
                </c:pt>
                <c:pt idx="348">
                  <c:v>8.7000000000000011</c:v>
                </c:pt>
                <c:pt idx="349">
                  <c:v>9.2000000000000011</c:v>
                </c:pt>
                <c:pt idx="350">
                  <c:v>8.6</c:v>
                </c:pt>
                <c:pt idx="351">
                  <c:v>6.4</c:v>
                </c:pt>
                <c:pt idx="352">
                  <c:v>5.6</c:v>
                </c:pt>
                <c:pt idx="353">
                  <c:v>2.9</c:v>
                </c:pt>
                <c:pt idx="354">
                  <c:v>2.9</c:v>
                </c:pt>
                <c:pt idx="355">
                  <c:v>1.5</c:v>
                </c:pt>
                <c:pt idx="356">
                  <c:v>2.5</c:v>
                </c:pt>
                <c:pt idx="357">
                  <c:v>2.5</c:v>
                </c:pt>
                <c:pt idx="358">
                  <c:v>0.3</c:v>
                </c:pt>
                <c:pt idx="359">
                  <c:v>-0.4</c:v>
                </c:pt>
                <c:pt idx="360">
                  <c:v>-2.2999999999999998</c:v>
                </c:pt>
                <c:pt idx="361">
                  <c:v>1.5</c:v>
                </c:pt>
                <c:pt idx="362">
                  <c:v>-2.7</c:v>
                </c:pt>
                <c:pt idx="363">
                  <c:v>-4</c:v>
                </c:pt>
                <c:pt idx="364">
                  <c:v>-0.8</c:v>
                </c:pt>
                <c:pt idx="365">
                  <c:v>1.6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997072"/>
        <c:axId val="206997464"/>
      </c:scatterChart>
      <c:valAx>
        <c:axId val="206997072"/>
        <c:scaling>
          <c:orientation val="minMax"/>
        </c:scaling>
        <c:delete val="0"/>
        <c:axPos val="b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3000"/>
                </a:pPr>
                <a:r>
                  <a:rPr lang="en-US" sz="1400" dirty="0"/>
                  <a:t>PM</a:t>
                </a:r>
                <a:r>
                  <a:rPr lang="en-US" sz="1400" baseline="-25000" dirty="0"/>
                  <a:t>10 </a:t>
                </a:r>
                <a:r>
                  <a:rPr lang="en-US" sz="1400" baseline="0" dirty="0"/>
                  <a:t>- </a:t>
                </a:r>
                <a:r>
                  <a:rPr lang="en-US" sz="1400" b="0" baseline="0" dirty="0">
                    <a:latin typeface="Times New Roman"/>
                    <a:cs typeface="Times New Roman"/>
                  </a:rPr>
                  <a:t>µg/m3</a:t>
                </a:r>
                <a:endParaRPr lang="en-US" sz="1400" b="0" baseline="0" dirty="0"/>
              </a:p>
            </c:rich>
          </c:tx>
          <c:layout>
            <c:manualLayout>
              <c:xMode val="edge"/>
              <c:yMode val="edge"/>
              <c:x val="0.39365052245827797"/>
              <c:y val="0.92388420441844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206997464"/>
        <c:crosses val="autoZero"/>
        <c:crossBetween val="midCat"/>
        <c:majorUnit val="50"/>
      </c:valAx>
      <c:valAx>
        <c:axId val="20699746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3000" baseline="0"/>
                </a:pPr>
                <a:r>
                  <a:rPr lang="en-US" sz="1200" baseline="0"/>
                  <a:t>T -</a:t>
                </a:r>
                <a:r>
                  <a:rPr lang="en-US" sz="1200" baseline="0">
                    <a:latin typeface="Times New Roman"/>
                    <a:cs typeface="Times New Roman"/>
                  </a:rPr>
                  <a:t>°</a:t>
                </a:r>
                <a:r>
                  <a:rPr lang="en-US" sz="1200" b="0" baseline="0">
                    <a:latin typeface="Times New Roman"/>
                    <a:cs typeface="Times New Roman"/>
                  </a:rPr>
                  <a:t>C</a:t>
                </a:r>
                <a:endParaRPr lang="en-US" sz="1200" b="0" baseline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20699707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безСиН!$F$1</c:f>
              <c:strCache>
                <c:ptCount val="1"/>
                <c:pt idx="0">
                  <c:v>Средни нива на ФПЧ10 през предходните 6 дни (µg/m3)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trendline>
            <c:spPr>
              <a:ln w="25400"/>
            </c:spPr>
            <c:trendlineType val="linear"/>
            <c:dispRSqr val="0"/>
            <c:dispEq val="0"/>
          </c:trendline>
          <c:xVal>
            <c:numRef>
              <c:f>безСиН!$C$2:$C$256</c:f>
              <c:numCache>
                <c:formatCode>0.00</c:formatCode>
                <c:ptCount val="25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5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4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0</c:v>
                </c:pt>
                <c:pt idx="37">
                  <c:v>4</c:v>
                </c:pt>
                <c:pt idx="38">
                  <c:v>4</c:v>
                </c:pt>
                <c:pt idx="39">
                  <c:v>3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2</c:v>
                </c:pt>
                <c:pt idx="46">
                  <c:v>1</c:v>
                </c:pt>
                <c:pt idx="47">
                  <c:v>3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3</c:v>
                </c:pt>
                <c:pt idx="52">
                  <c:v>1</c:v>
                </c:pt>
                <c:pt idx="53">
                  <c:v>1</c:v>
                </c:pt>
                <c:pt idx="54">
                  <c:v>2</c:v>
                </c:pt>
                <c:pt idx="55">
                  <c:v>1</c:v>
                </c:pt>
                <c:pt idx="56">
                  <c:v>2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2</c:v>
                </c:pt>
                <c:pt idx="67">
                  <c:v>1</c:v>
                </c:pt>
                <c:pt idx="68">
                  <c:v>0</c:v>
                </c:pt>
                <c:pt idx="69">
                  <c:v>3</c:v>
                </c:pt>
                <c:pt idx="70">
                  <c:v>0</c:v>
                </c:pt>
                <c:pt idx="71">
                  <c:v>4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2</c:v>
                </c:pt>
                <c:pt idx="77">
                  <c:v>2</c:v>
                </c:pt>
                <c:pt idx="78">
                  <c:v>0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0</c:v>
                </c:pt>
                <c:pt idx="83">
                  <c:v>0</c:v>
                </c:pt>
                <c:pt idx="84">
                  <c:v>2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2</c:v>
                </c:pt>
                <c:pt idx="90">
                  <c:v>0</c:v>
                </c:pt>
                <c:pt idx="91">
                  <c:v>3</c:v>
                </c:pt>
                <c:pt idx="92">
                  <c:v>1</c:v>
                </c:pt>
                <c:pt idx="93">
                  <c:v>0</c:v>
                </c:pt>
                <c:pt idx="94">
                  <c:v>1</c:v>
                </c:pt>
                <c:pt idx="95">
                  <c:v>2</c:v>
                </c:pt>
                <c:pt idx="96">
                  <c:v>3</c:v>
                </c:pt>
                <c:pt idx="97">
                  <c:v>3</c:v>
                </c:pt>
                <c:pt idx="98">
                  <c:v>1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1</c:v>
                </c:pt>
                <c:pt idx="105">
                  <c:v>2</c:v>
                </c:pt>
                <c:pt idx="106">
                  <c:v>1</c:v>
                </c:pt>
                <c:pt idx="107">
                  <c:v>0</c:v>
                </c:pt>
                <c:pt idx="108">
                  <c:v>1</c:v>
                </c:pt>
                <c:pt idx="109">
                  <c:v>2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2</c:v>
                </c:pt>
                <c:pt idx="114">
                  <c:v>3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0</c:v>
                </c:pt>
                <c:pt idx="119">
                  <c:v>0</c:v>
                </c:pt>
                <c:pt idx="120">
                  <c:v>1</c:v>
                </c:pt>
                <c:pt idx="121">
                  <c:v>2</c:v>
                </c:pt>
                <c:pt idx="122">
                  <c:v>2</c:v>
                </c:pt>
                <c:pt idx="123">
                  <c:v>3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4</c:v>
                </c:pt>
                <c:pt idx="128">
                  <c:v>0</c:v>
                </c:pt>
                <c:pt idx="129">
                  <c:v>3</c:v>
                </c:pt>
                <c:pt idx="130">
                  <c:v>1</c:v>
                </c:pt>
                <c:pt idx="131">
                  <c:v>2</c:v>
                </c:pt>
                <c:pt idx="132">
                  <c:v>0</c:v>
                </c:pt>
                <c:pt idx="133">
                  <c:v>1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2</c:v>
                </c:pt>
                <c:pt idx="138">
                  <c:v>0</c:v>
                </c:pt>
                <c:pt idx="139">
                  <c:v>1</c:v>
                </c:pt>
                <c:pt idx="140">
                  <c:v>2</c:v>
                </c:pt>
                <c:pt idx="141">
                  <c:v>1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2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3</c:v>
                </c:pt>
                <c:pt idx="156">
                  <c:v>0</c:v>
                </c:pt>
                <c:pt idx="157">
                  <c:v>2</c:v>
                </c:pt>
                <c:pt idx="158">
                  <c:v>0</c:v>
                </c:pt>
                <c:pt idx="159">
                  <c:v>0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</c:v>
                </c:pt>
                <c:pt idx="164">
                  <c:v>1</c:v>
                </c:pt>
                <c:pt idx="165">
                  <c:v>1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2</c:v>
                </c:pt>
                <c:pt idx="170">
                  <c:v>0</c:v>
                </c:pt>
                <c:pt idx="171">
                  <c:v>2</c:v>
                </c:pt>
                <c:pt idx="172">
                  <c:v>1</c:v>
                </c:pt>
                <c:pt idx="173">
                  <c:v>0</c:v>
                </c:pt>
                <c:pt idx="174">
                  <c:v>0</c:v>
                </c:pt>
                <c:pt idx="175">
                  <c:v>1</c:v>
                </c:pt>
                <c:pt idx="176">
                  <c:v>1</c:v>
                </c:pt>
                <c:pt idx="177">
                  <c:v>0</c:v>
                </c:pt>
                <c:pt idx="178">
                  <c:v>0</c:v>
                </c:pt>
                <c:pt idx="179">
                  <c:v>1</c:v>
                </c:pt>
                <c:pt idx="180">
                  <c:v>1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3</c:v>
                </c:pt>
                <c:pt idx="185">
                  <c:v>2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3</c:v>
                </c:pt>
                <c:pt idx="193">
                  <c:v>2</c:v>
                </c:pt>
                <c:pt idx="194">
                  <c:v>0</c:v>
                </c:pt>
                <c:pt idx="195">
                  <c:v>2</c:v>
                </c:pt>
                <c:pt idx="196">
                  <c:v>2</c:v>
                </c:pt>
                <c:pt idx="197">
                  <c:v>1</c:v>
                </c:pt>
                <c:pt idx="198">
                  <c:v>0</c:v>
                </c:pt>
                <c:pt idx="199">
                  <c:v>1</c:v>
                </c:pt>
                <c:pt idx="200">
                  <c:v>0</c:v>
                </c:pt>
                <c:pt idx="201">
                  <c:v>1</c:v>
                </c:pt>
                <c:pt idx="202">
                  <c:v>0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0</c:v>
                </c:pt>
                <c:pt idx="207">
                  <c:v>1</c:v>
                </c:pt>
                <c:pt idx="208">
                  <c:v>1</c:v>
                </c:pt>
                <c:pt idx="209">
                  <c:v>2</c:v>
                </c:pt>
                <c:pt idx="210">
                  <c:v>0</c:v>
                </c:pt>
                <c:pt idx="211">
                  <c:v>3</c:v>
                </c:pt>
                <c:pt idx="212">
                  <c:v>1</c:v>
                </c:pt>
                <c:pt idx="213">
                  <c:v>2</c:v>
                </c:pt>
                <c:pt idx="214">
                  <c:v>0</c:v>
                </c:pt>
                <c:pt idx="215">
                  <c:v>2</c:v>
                </c:pt>
                <c:pt idx="216">
                  <c:v>1</c:v>
                </c:pt>
                <c:pt idx="217">
                  <c:v>1</c:v>
                </c:pt>
                <c:pt idx="218">
                  <c:v>2</c:v>
                </c:pt>
                <c:pt idx="219">
                  <c:v>0</c:v>
                </c:pt>
                <c:pt idx="220">
                  <c:v>0</c:v>
                </c:pt>
                <c:pt idx="221">
                  <c:v>1</c:v>
                </c:pt>
                <c:pt idx="222">
                  <c:v>4</c:v>
                </c:pt>
                <c:pt idx="223">
                  <c:v>2</c:v>
                </c:pt>
                <c:pt idx="224">
                  <c:v>0</c:v>
                </c:pt>
                <c:pt idx="225">
                  <c:v>1</c:v>
                </c:pt>
                <c:pt idx="226">
                  <c:v>4</c:v>
                </c:pt>
                <c:pt idx="227">
                  <c:v>2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5</c:v>
                </c:pt>
                <c:pt idx="234">
                  <c:v>2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1</c:v>
                </c:pt>
                <c:pt idx="239">
                  <c:v>4</c:v>
                </c:pt>
                <c:pt idx="240">
                  <c:v>0</c:v>
                </c:pt>
                <c:pt idx="241">
                  <c:v>1</c:v>
                </c:pt>
                <c:pt idx="242">
                  <c:v>1</c:v>
                </c:pt>
                <c:pt idx="243">
                  <c:v>5</c:v>
                </c:pt>
                <c:pt idx="244">
                  <c:v>0</c:v>
                </c:pt>
                <c:pt idx="245">
                  <c:v>3</c:v>
                </c:pt>
                <c:pt idx="246">
                  <c:v>3</c:v>
                </c:pt>
                <c:pt idx="247">
                  <c:v>1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1</c:v>
                </c:pt>
              </c:numCache>
            </c:numRef>
          </c:xVal>
          <c:yVal>
            <c:numRef>
              <c:f>безСиН!$F$2:$F$256</c:f>
              <c:numCache>
                <c:formatCode>0.00</c:formatCode>
                <c:ptCount val="255"/>
                <c:pt idx="0">
                  <c:v>76.214285714285722</c:v>
                </c:pt>
                <c:pt idx="1">
                  <c:v>71.585714285714303</c:v>
                </c:pt>
                <c:pt idx="2">
                  <c:v>71.142857142857096</c:v>
                </c:pt>
                <c:pt idx="3">
                  <c:v>67.55714285714285</c:v>
                </c:pt>
                <c:pt idx="4">
                  <c:v>64.085714285714303</c:v>
                </c:pt>
                <c:pt idx="5">
                  <c:v>54.671428571428557</c:v>
                </c:pt>
                <c:pt idx="6">
                  <c:v>52.8</c:v>
                </c:pt>
                <c:pt idx="7">
                  <c:v>52.4</c:v>
                </c:pt>
                <c:pt idx="8">
                  <c:v>52.9</c:v>
                </c:pt>
                <c:pt idx="9">
                  <c:v>54.857142857142833</c:v>
                </c:pt>
                <c:pt idx="10">
                  <c:v>46.485714285714273</c:v>
                </c:pt>
                <c:pt idx="11">
                  <c:v>43.371428571428552</c:v>
                </c:pt>
                <c:pt idx="12">
                  <c:v>41.057142857142843</c:v>
                </c:pt>
                <c:pt idx="13">
                  <c:v>43.20000000000001</c:v>
                </c:pt>
                <c:pt idx="14">
                  <c:v>42.428571428571438</c:v>
                </c:pt>
                <c:pt idx="15">
                  <c:v>47.8</c:v>
                </c:pt>
                <c:pt idx="16">
                  <c:v>50.057142857142843</c:v>
                </c:pt>
                <c:pt idx="17">
                  <c:v>48</c:v>
                </c:pt>
                <c:pt idx="18">
                  <c:v>42.17142857142855</c:v>
                </c:pt>
                <c:pt idx="19">
                  <c:v>42.171428571428557</c:v>
                </c:pt>
                <c:pt idx="20">
                  <c:v>68.94285714285715</c:v>
                </c:pt>
                <c:pt idx="21">
                  <c:v>78.514285714285705</c:v>
                </c:pt>
                <c:pt idx="22">
                  <c:v>88.142857142857096</c:v>
                </c:pt>
                <c:pt idx="23">
                  <c:v>98.328571428571394</c:v>
                </c:pt>
                <c:pt idx="24">
                  <c:v>104.3857142857143</c:v>
                </c:pt>
                <c:pt idx="25">
                  <c:v>98.4</c:v>
                </c:pt>
                <c:pt idx="26">
                  <c:v>87.314285714285703</c:v>
                </c:pt>
                <c:pt idx="27">
                  <c:v>83.028571428571396</c:v>
                </c:pt>
                <c:pt idx="28">
                  <c:v>85.028571428571396</c:v>
                </c:pt>
                <c:pt idx="29">
                  <c:v>95.928571428571402</c:v>
                </c:pt>
                <c:pt idx="30">
                  <c:v>95.357142857142833</c:v>
                </c:pt>
                <c:pt idx="31">
                  <c:v>103.6</c:v>
                </c:pt>
                <c:pt idx="32">
                  <c:v>105.2285714285714</c:v>
                </c:pt>
                <c:pt idx="33">
                  <c:v>94.342857142857099</c:v>
                </c:pt>
                <c:pt idx="34">
                  <c:v>79.785714285714306</c:v>
                </c:pt>
                <c:pt idx="35">
                  <c:v>75.271428571428558</c:v>
                </c:pt>
                <c:pt idx="36">
                  <c:v>70.185714285714283</c:v>
                </c:pt>
                <c:pt idx="37">
                  <c:v>67.428571428571402</c:v>
                </c:pt>
                <c:pt idx="38">
                  <c:v>72.614285714285714</c:v>
                </c:pt>
                <c:pt idx="39">
                  <c:v>72.871428571428538</c:v>
                </c:pt>
                <c:pt idx="40">
                  <c:v>52.471428571428547</c:v>
                </c:pt>
                <c:pt idx="41">
                  <c:v>47.157142857142837</c:v>
                </c:pt>
                <c:pt idx="42">
                  <c:v>42.457142857142841</c:v>
                </c:pt>
                <c:pt idx="43">
                  <c:v>37.4</c:v>
                </c:pt>
                <c:pt idx="44">
                  <c:v>34.471428571428547</c:v>
                </c:pt>
                <c:pt idx="45">
                  <c:v>45.957142857142841</c:v>
                </c:pt>
                <c:pt idx="46">
                  <c:v>50.342857142857149</c:v>
                </c:pt>
                <c:pt idx="47">
                  <c:v>53.2</c:v>
                </c:pt>
                <c:pt idx="48">
                  <c:v>58.05714285714285</c:v>
                </c:pt>
                <c:pt idx="49">
                  <c:v>62.585714285714268</c:v>
                </c:pt>
                <c:pt idx="50">
                  <c:v>72.44285714285715</c:v>
                </c:pt>
                <c:pt idx="51">
                  <c:v>72.185714285714283</c:v>
                </c:pt>
                <c:pt idx="52">
                  <c:v>72.285714285714306</c:v>
                </c:pt>
                <c:pt idx="53">
                  <c:v>69.400000000000006</c:v>
                </c:pt>
                <c:pt idx="54">
                  <c:v>65.214285714285722</c:v>
                </c:pt>
                <c:pt idx="55">
                  <c:v>64.214285714285722</c:v>
                </c:pt>
                <c:pt idx="56">
                  <c:v>65.628571428571377</c:v>
                </c:pt>
                <c:pt idx="57">
                  <c:v>67.914285714285697</c:v>
                </c:pt>
                <c:pt idx="58">
                  <c:v>69.428571428571402</c:v>
                </c:pt>
                <c:pt idx="59">
                  <c:v>73.55714285714285</c:v>
                </c:pt>
                <c:pt idx="60">
                  <c:v>68.514285714285705</c:v>
                </c:pt>
                <c:pt idx="61">
                  <c:v>63.942857142857143</c:v>
                </c:pt>
                <c:pt idx="62">
                  <c:v>60.228571428571463</c:v>
                </c:pt>
                <c:pt idx="63">
                  <c:v>57.51428571428572</c:v>
                </c:pt>
                <c:pt idx="64">
                  <c:v>51.157142857142837</c:v>
                </c:pt>
                <c:pt idx="65">
                  <c:v>38.114285714285707</c:v>
                </c:pt>
                <c:pt idx="66">
                  <c:v>36.842857142857142</c:v>
                </c:pt>
                <c:pt idx="67">
                  <c:v>36.85714285714284</c:v>
                </c:pt>
                <c:pt idx="68">
                  <c:v>38.442857142857143</c:v>
                </c:pt>
                <c:pt idx="69">
                  <c:v>40.271428571428551</c:v>
                </c:pt>
                <c:pt idx="70">
                  <c:v>36.342857142857142</c:v>
                </c:pt>
                <c:pt idx="71">
                  <c:v>36.285714285714278</c:v>
                </c:pt>
                <c:pt idx="72">
                  <c:v>34.214285714285708</c:v>
                </c:pt>
                <c:pt idx="73">
                  <c:v>30.28571428571427</c:v>
                </c:pt>
                <c:pt idx="74">
                  <c:v>26.971428571428561</c:v>
                </c:pt>
                <c:pt idx="75">
                  <c:v>26.971428571428572</c:v>
                </c:pt>
                <c:pt idx="76">
                  <c:v>25.928571428571431</c:v>
                </c:pt>
                <c:pt idx="77">
                  <c:v>24.528571428571428</c:v>
                </c:pt>
                <c:pt idx="78">
                  <c:v>22.342857142857149</c:v>
                </c:pt>
                <c:pt idx="79">
                  <c:v>22.928571428571431</c:v>
                </c:pt>
                <c:pt idx="80">
                  <c:v>22.885714285714279</c:v>
                </c:pt>
                <c:pt idx="81">
                  <c:v>23.18571428571428</c:v>
                </c:pt>
                <c:pt idx="82">
                  <c:v>25.31428571428572</c:v>
                </c:pt>
                <c:pt idx="83">
                  <c:v>25.585714285714278</c:v>
                </c:pt>
                <c:pt idx="84">
                  <c:v>25.48571428571427</c:v>
                </c:pt>
                <c:pt idx="85">
                  <c:v>28.671428571428571</c:v>
                </c:pt>
                <c:pt idx="86">
                  <c:v>27.114285714285721</c:v>
                </c:pt>
                <c:pt idx="87">
                  <c:v>28.814285714285731</c:v>
                </c:pt>
                <c:pt idx="88">
                  <c:v>30.271428571428569</c:v>
                </c:pt>
                <c:pt idx="89">
                  <c:v>27.78571428571427</c:v>
                </c:pt>
                <c:pt idx="90">
                  <c:v>27.142857142857149</c:v>
                </c:pt>
                <c:pt idx="91">
                  <c:v>28.599999999999991</c:v>
                </c:pt>
                <c:pt idx="92">
                  <c:v>30.571428571428569</c:v>
                </c:pt>
                <c:pt idx="93">
                  <c:v>29.528571428571428</c:v>
                </c:pt>
                <c:pt idx="94">
                  <c:v>28.571428571428569</c:v>
                </c:pt>
                <c:pt idx="95">
                  <c:v>28.414285714285722</c:v>
                </c:pt>
                <c:pt idx="96">
                  <c:v>26.614285714285732</c:v>
                </c:pt>
                <c:pt idx="97">
                  <c:v>23.62857142857143</c:v>
                </c:pt>
                <c:pt idx="98">
                  <c:v>21.18571428571428</c:v>
                </c:pt>
                <c:pt idx="99">
                  <c:v>24.457142857142848</c:v>
                </c:pt>
                <c:pt idx="100">
                  <c:v>25.671428571428571</c:v>
                </c:pt>
                <c:pt idx="101">
                  <c:v>28.714285714285719</c:v>
                </c:pt>
                <c:pt idx="102">
                  <c:v>28.94285714285714</c:v>
                </c:pt>
                <c:pt idx="103">
                  <c:v>30.1</c:v>
                </c:pt>
                <c:pt idx="104">
                  <c:v>29.342857142857149</c:v>
                </c:pt>
                <c:pt idx="105">
                  <c:v>28.928571428571431</c:v>
                </c:pt>
                <c:pt idx="106">
                  <c:v>26.914285714285722</c:v>
                </c:pt>
                <c:pt idx="107">
                  <c:v>27.328571428571429</c:v>
                </c:pt>
                <c:pt idx="108">
                  <c:v>29.028571428571428</c:v>
                </c:pt>
                <c:pt idx="109">
                  <c:v>28.085714285714278</c:v>
                </c:pt>
                <c:pt idx="110">
                  <c:v>28.671428571428571</c:v>
                </c:pt>
                <c:pt idx="111">
                  <c:v>27.48571428571427</c:v>
                </c:pt>
                <c:pt idx="112">
                  <c:v>26.357142857142851</c:v>
                </c:pt>
                <c:pt idx="113">
                  <c:v>25.171428571428571</c:v>
                </c:pt>
                <c:pt idx="114">
                  <c:v>25.74285714285714</c:v>
                </c:pt>
                <c:pt idx="115">
                  <c:v>27.78571428571427</c:v>
                </c:pt>
                <c:pt idx="116">
                  <c:v>28.271428571428569</c:v>
                </c:pt>
                <c:pt idx="117">
                  <c:v>28.271428571428569</c:v>
                </c:pt>
                <c:pt idx="118">
                  <c:v>27.328571428571429</c:v>
                </c:pt>
                <c:pt idx="119">
                  <c:v>24.714285714285719</c:v>
                </c:pt>
                <c:pt idx="120">
                  <c:v>20.9</c:v>
                </c:pt>
                <c:pt idx="121">
                  <c:v>20.399999999999999</c:v>
                </c:pt>
                <c:pt idx="122">
                  <c:v>21.24285714285714</c:v>
                </c:pt>
                <c:pt idx="123">
                  <c:v>22.5</c:v>
                </c:pt>
                <c:pt idx="124">
                  <c:v>29.471428571428572</c:v>
                </c:pt>
                <c:pt idx="125">
                  <c:v>30.357142857142851</c:v>
                </c:pt>
                <c:pt idx="126">
                  <c:v>30.757142857142849</c:v>
                </c:pt>
                <c:pt idx="127">
                  <c:v>30.328571428571429</c:v>
                </c:pt>
                <c:pt idx="128">
                  <c:v>30.328571428571429</c:v>
                </c:pt>
                <c:pt idx="129">
                  <c:v>29.085714285714271</c:v>
                </c:pt>
                <c:pt idx="130">
                  <c:v>29.414285714285722</c:v>
                </c:pt>
                <c:pt idx="131">
                  <c:v>29.671428571428571</c:v>
                </c:pt>
                <c:pt idx="132">
                  <c:v>31.18571428571428</c:v>
                </c:pt>
                <c:pt idx="133">
                  <c:v>32.471428571428547</c:v>
                </c:pt>
                <c:pt idx="134">
                  <c:v>34.485714285714273</c:v>
                </c:pt>
                <c:pt idx="135">
                  <c:v>35.871428571428552</c:v>
                </c:pt>
                <c:pt idx="136">
                  <c:v>36.414285714285697</c:v>
                </c:pt>
                <c:pt idx="137">
                  <c:v>36.257142857142853</c:v>
                </c:pt>
                <c:pt idx="138">
                  <c:v>35.257142857142853</c:v>
                </c:pt>
                <c:pt idx="139">
                  <c:v>31.3</c:v>
                </c:pt>
                <c:pt idx="140">
                  <c:v>28.7</c:v>
                </c:pt>
                <c:pt idx="141">
                  <c:v>26.98571428571427</c:v>
                </c:pt>
                <c:pt idx="142">
                  <c:v>25.142857142857149</c:v>
                </c:pt>
                <c:pt idx="143">
                  <c:v>24.8</c:v>
                </c:pt>
                <c:pt idx="144">
                  <c:v>26.8</c:v>
                </c:pt>
                <c:pt idx="145">
                  <c:v>28.81428571428572</c:v>
                </c:pt>
                <c:pt idx="146">
                  <c:v>31.414285714285722</c:v>
                </c:pt>
                <c:pt idx="147">
                  <c:v>33.35714285714284</c:v>
                </c:pt>
                <c:pt idx="148">
                  <c:v>33.85714285714284</c:v>
                </c:pt>
                <c:pt idx="149">
                  <c:v>31.642857142857149</c:v>
                </c:pt>
                <c:pt idx="150">
                  <c:v>31.957142857142848</c:v>
                </c:pt>
                <c:pt idx="151">
                  <c:v>29.79999999999999</c:v>
                </c:pt>
                <c:pt idx="152">
                  <c:v>28.257142857142849</c:v>
                </c:pt>
                <c:pt idx="153">
                  <c:v>28.528571428571428</c:v>
                </c:pt>
                <c:pt idx="154">
                  <c:v>29.98571428571427</c:v>
                </c:pt>
                <c:pt idx="155">
                  <c:v>30.98571428571427</c:v>
                </c:pt>
                <c:pt idx="156">
                  <c:v>32.757142857142853</c:v>
                </c:pt>
                <c:pt idx="157">
                  <c:v>33.385714285714272</c:v>
                </c:pt>
                <c:pt idx="158">
                  <c:v>32.642857142857153</c:v>
                </c:pt>
                <c:pt idx="159">
                  <c:v>28.357142857142851</c:v>
                </c:pt>
                <c:pt idx="160">
                  <c:v>26.028571428571428</c:v>
                </c:pt>
                <c:pt idx="161">
                  <c:v>24.842857142857159</c:v>
                </c:pt>
                <c:pt idx="162">
                  <c:v>24.4</c:v>
                </c:pt>
                <c:pt idx="163">
                  <c:v>24.414285714285722</c:v>
                </c:pt>
                <c:pt idx="164">
                  <c:v>25.4</c:v>
                </c:pt>
                <c:pt idx="165">
                  <c:v>25.24285714285714</c:v>
                </c:pt>
                <c:pt idx="166">
                  <c:v>26.228571428571431</c:v>
                </c:pt>
                <c:pt idx="167">
                  <c:v>27.271428571428569</c:v>
                </c:pt>
                <c:pt idx="168">
                  <c:v>28.528571428571428</c:v>
                </c:pt>
                <c:pt idx="169">
                  <c:v>37.457142857142841</c:v>
                </c:pt>
                <c:pt idx="170">
                  <c:v>37.257142857142853</c:v>
                </c:pt>
                <c:pt idx="171">
                  <c:v>36.70000000000001</c:v>
                </c:pt>
                <c:pt idx="172">
                  <c:v>35.528571428571439</c:v>
                </c:pt>
                <c:pt idx="173">
                  <c:v>34.01428571428572</c:v>
                </c:pt>
                <c:pt idx="174">
                  <c:v>24.94285714285714</c:v>
                </c:pt>
                <c:pt idx="175">
                  <c:v>26.5</c:v>
                </c:pt>
                <c:pt idx="176">
                  <c:v>27.757142857142849</c:v>
                </c:pt>
                <c:pt idx="177">
                  <c:v>30.657142857142858</c:v>
                </c:pt>
                <c:pt idx="178">
                  <c:v>35.01428571428572</c:v>
                </c:pt>
                <c:pt idx="179">
                  <c:v>36.928571428571438</c:v>
                </c:pt>
                <c:pt idx="180">
                  <c:v>35.085714285714268</c:v>
                </c:pt>
                <c:pt idx="181">
                  <c:v>32.6</c:v>
                </c:pt>
                <c:pt idx="182">
                  <c:v>31.385714285714279</c:v>
                </c:pt>
                <c:pt idx="183">
                  <c:v>30.028571428571428</c:v>
                </c:pt>
                <c:pt idx="184">
                  <c:v>33.6</c:v>
                </c:pt>
                <c:pt idx="185">
                  <c:v>36.5</c:v>
                </c:pt>
                <c:pt idx="186">
                  <c:v>38.371428571428552</c:v>
                </c:pt>
                <c:pt idx="187">
                  <c:v>37.614285714285707</c:v>
                </c:pt>
                <c:pt idx="188">
                  <c:v>32.885714285714272</c:v>
                </c:pt>
                <c:pt idx="189">
                  <c:v>26.171428571428571</c:v>
                </c:pt>
                <c:pt idx="190">
                  <c:v>27.828571428571429</c:v>
                </c:pt>
                <c:pt idx="191">
                  <c:v>29.614285714285732</c:v>
                </c:pt>
                <c:pt idx="192">
                  <c:v>31.528571428571428</c:v>
                </c:pt>
                <c:pt idx="193">
                  <c:v>36.542857142857137</c:v>
                </c:pt>
                <c:pt idx="194">
                  <c:v>47.685714285714297</c:v>
                </c:pt>
                <c:pt idx="195">
                  <c:v>45.271428571428551</c:v>
                </c:pt>
                <c:pt idx="196">
                  <c:v>45.328571428571429</c:v>
                </c:pt>
                <c:pt idx="197">
                  <c:v>43.271428571428551</c:v>
                </c:pt>
                <c:pt idx="198">
                  <c:v>42.8</c:v>
                </c:pt>
                <c:pt idx="199">
                  <c:v>41.071428571428548</c:v>
                </c:pt>
                <c:pt idx="200">
                  <c:v>40.700000000000003</c:v>
                </c:pt>
                <c:pt idx="201">
                  <c:v>40.4</c:v>
                </c:pt>
                <c:pt idx="202">
                  <c:v>42.371428571428552</c:v>
                </c:pt>
                <c:pt idx="203">
                  <c:v>44.657142857142837</c:v>
                </c:pt>
                <c:pt idx="204">
                  <c:v>54.55714285714285</c:v>
                </c:pt>
                <c:pt idx="205">
                  <c:v>55.542857142857152</c:v>
                </c:pt>
                <c:pt idx="206">
                  <c:v>53.3</c:v>
                </c:pt>
                <c:pt idx="207">
                  <c:v>51.642857142857153</c:v>
                </c:pt>
                <c:pt idx="208">
                  <c:v>48.657142857142837</c:v>
                </c:pt>
                <c:pt idx="209">
                  <c:v>36.5</c:v>
                </c:pt>
                <c:pt idx="210">
                  <c:v>35.785714285714278</c:v>
                </c:pt>
                <c:pt idx="211">
                  <c:v>38.257142857142853</c:v>
                </c:pt>
                <c:pt idx="212">
                  <c:v>43.228571428571463</c:v>
                </c:pt>
                <c:pt idx="213">
                  <c:v>45.6</c:v>
                </c:pt>
                <c:pt idx="214">
                  <c:v>49.17142857142855</c:v>
                </c:pt>
                <c:pt idx="215">
                  <c:v>45.942857142857143</c:v>
                </c:pt>
                <c:pt idx="216">
                  <c:v>44.814285714285703</c:v>
                </c:pt>
                <c:pt idx="217">
                  <c:v>43.457142857142841</c:v>
                </c:pt>
                <c:pt idx="218">
                  <c:v>42.542857142857152</c:v>
                </c:pt>
                <c:pt idx="219">
                  <c:v>40.971428571428547</c:v>
                </c:pt>
                <c:pt idx="220">
                  <c:v>42.85714285714284</c:v>
                </c:pt>
                <c:pt idx="221">
                  <c:v>40.242857142857162</c:v>
                </c:pt>
                <c:pt idx="222">
                  <c:v>36.457142857142841</c:v>
                </c:pt>
                <c:pt idx="223">
                  <c:v>35.9</c:v>
                </c:pt>
                <c:pt idx="224">
                  <c:v>41.242857142857147</c:v>
                </c:pt>
                <c:pt idx="225">
                  <c:v>46.442857142857143</c:v>
                </c:pt>
                <c:pt idx="226">
                  <c:v>48.271428571428551</c:v>
                </c:pt>
                <c:pt idx="227">
                  <c:v>47.714285714285722</c:v>
                </c:pt>
                <c:pt idx="228">
                  <c:v>44.814285714285717</c:v>
                </c:pt>
                <c:pt idx="229">
                  <c:v>45.8</c:v>
                </c:pt>
                <c:pt idx="230">
                  <c:v>44.728571428571442</c:v>
                </c:pt>
                <c:pt idx="231">
                  <c:v>46.785714285714278</c:v>
                </c:pt>
                <c:pt idx="232">
                  <c:v>49.70000000000001</c:v>
                </c:pt>
                <c:pt idx="233">
                  <c:v>52.857142857142847</c:v>
                </c:pt>
                <c:pt idx="234">
                  <c:v>48.028571428571432</c:v>
                </c:pt>
                <c:pt idx="235">
                  <c:v>48.5</c:v>
                </c:pt>
                <c:pt idx="236">
                  <c:v>51.01428571428572</c:v>
                </c:pt>
                <c:pt idx="237">
                  <c:v>57.7</c:v>
                </c:pt>
                <c:pt idx="238">
                  <c:v>57.942857142857143</c:v>
                </c:pt>
                <c:pt idx="239">
                  <c:v>56.342857142857142</c:v>
                </c:pt>
                <c:pt idx="240">
                  <c:v>52.914285714285697</c:v>
                </c:pt>
                <c:pt idx="241">
                  <c:v>50.971428571428547</c:v>
                </c:pt>
                <c:pt idx="242">
                  <c:v>43.042857142857137</c:v>
                </c:pt>
                <c:pt idx="243">
                  <c:v>41.542857142857152</c:v>
                </c:pt>
                <c:pt idx="244">
                  <c:v>39.257142857142853</c:v>
                </c:pt>
                <c:pt idx="245">
                  <c:v>42.128571428571448</c:v>
                </c:pt>
                <c:pt idx="246">
                  <c:v>39.571428571428548</c:v>
                </c:pt>
                <c:pt idx="247">
                  <c:v>38.485714285714273</c:v>
                </c:pt>
                <c:pt idx="248">
                  <c:v>50.357142857142833</c:v>
                </c:pt>
                <c:pt idx="249">
                  <c:v>93.100000000000009</c:v>
                </c:pt>
                <c:pt idx="250">
                  <c:v>90.671428571428507</c:v>
                </c:pt>
                <c:pt idx="251">
                  <c:v>89.514285714285705</c:v>
                </c:pt>
                <c:pt idx="252">
                  <c:v>90.814285714285703</c:v>
                </c:pt>
                <c:pt idx="253">
                  <c:v>82.05714285714285</c:v>
                </c:pt>
                <c:pt idx="254">
                  <c:v>148.42857142857139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998640"/>
        <c:axId val="206999032"/>
      </c:scatterChart>
      <c:valAx>
        <c:axId val="206998640"/>
        <c:scaling>
          <c:orientation val="minMax"/>
        </c:scaling>
        <c:delete val="0"/>
        <c:axPos val="b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bg-BG" sz="1200" baseline="0" dirty="0">
                    <a:solidFill>
                      <a:srgbClr val="000000"/>
                    </a:solidFill>
                  </a:rPr>
                  <a:t>Дневен </a:t>
                </a:r>
                <a:r>
                  <a:rPr lang="et-EE" sz="1200" baseline="0" dirty="0"/>
                  <a:t>брой екзацербации</a:t>
                </a:r>
                <a:endParaRPr lang="en-US" sz="1200" baseline="0" dirty="0"/>
              </a:p>
            </c:rich>
          </c:tx>
          <c:layout>
            <c:manualLayout>
              <c:xMode val="edge"/>
              <c:yMode val="edge"/>
              <c:x val="0.27360398546421"/>
              <c:y val="0.89704861111111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06999032"/>
        <c:crosses val="autoZero"/>
        <c:crossBetween val="midCat"/>
        <c:majorUnit val="1"/>
      </c:valAx>
      <c:valAx>
        <c:axId val="20699903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t-EE" sz="1200">
                    <a:latin typeface="Times New Roman"/>
                    <a:cs typeface="Times New Roman"/>
                  </a:rPr>
                  <a:t>ФПЧ </a:t>
                </a:r>
                <a:r>
                  <a:rPr lang="en-US" sz="1200">
                    <a:latin typeface="Times New Roman"/>
                    <a:cs typeface="Times New Roman"/>
                  </a:rPr>
                  <a:t>µg/m</a:t>
                </a:r>
                <a:r>
                  <a:rPr lang="en-US" sz="1200" baseline="30000">
                    <a:latin typeface="Times New Roman"/>
                    <a:cs typeface="Times New Roman"/>
                  </a:rPr>
                  <a:t>3</a:t>
                </a:r>
                <a:endParaRPr lang="en-US" sz="1200" baseline="300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206998640"/>
        <c:crosses val="autoZero"/>
        <c:crossBetween val="midCat"/>
      </c:valAx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2195130472121"/>
          <c:y val="0"/>
          <c:w val="0.772231012607976"/>
          <c:h val="0.16232201443569599"/>
        </c:manualLayout>
      </c:layout>
      <c:overlay val="0"/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40720301286799"/>
          <c:y val="0.133233886905474"/>
          <c:w val="0.70597741683813298"/>
          <c:h val="0.73892116962888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безСиН!$D$1</c:f>
              <c:strCache>
                <c:ptCount val="1"/>
                <c:pt idx="0">
                  <c:v>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trendline>
            <c:spPr>
              <a:ln w="25400"/>
            </c:spPr>
            <c:trendlineType val="linear"/>
            <c:dispRSqr val="0"/>
            <c:dispEq val="0"/>
          </c:trendline>
          <c:xVal>
            <c:numRef>
              <c:f>безСиН!$C$2:$C$257</c:f>
              <c:numCache>
                <c:formatCode>0.00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5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4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0</c:v>
                </c:pt>
                <c:pt idx="37">
                  <c:v>4</c:v>
                </c:pt>
                <c:pt idx="38">
                  <c:v>4</c:v>
                </c:pt>
                <c:pt idx="39">
                  <c:v>3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2</c:v>
                </c:pt>
                <c:pt idx="46">
                  <c:v>1</c:v>
                </c:pt>
                <c:pt idx="47">
                  <c:v>3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3</c:v>
                </c:pt>
                <c:pt idx="52">
                  <c:v>1</c:v>
                </c:pt>
                <c:pt idx="53">
                  <c:v>1</c:v>
                </c:pt>
                <c:pt idx="54">
                  <c:v>2</c:v>
                </c:pt>
                <c:pt idx="55">
                  <c:v>1</c:v>
                </c:pt>
                <c:pt idx="56">
                  <c:v>2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2</c:v>
                </c:pt>
                <c:pt idx="67">
                  <c:v>1</c:v>
                </c:pt>
                <c:pt idx="68">
                  <c:v>0</c:v>
                </c:pt>
                <c:pt idx="69">
                  <c:v>3</c:v>
                </c:pt>
                <c:pt idx="70">
                  <c:v>0</c:v>
                </c:pt>
                <c:pt idx="71">
                  <c:v>4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2</c:v>
                </c:pt>
                <c:pt idx="77">
                  <c:v>2</c:v>
                </c:pt>
                <c:pt idx="78">
                  <c:v>0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0</c:v>
                </c:pt>
                <c:pt idx="83">
                  <c:v>0</c:v>
                </c:pt>
                <c:pt idx="84">
                  <c:v>2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2</c:v>
                </c:pt>
                <c:pt idx="90">
                  <c:v>0</c:v>
                </c:pt>
                <c:pt idx="91">
                  <c:v>3</c:v>
                </c:pt>
                <c:pt idx="92">
                  <c:v>1</c:v>
                </c:pt>
                <c:pt idx="93">
                  <c:v>0</c:v>
                </c:pt>
                <c:pt idx="94">
                  <c:v>1</c:v>
                </c:pt>
                <c:pt idx="95">
                  <c:v>2</c:v>
                </c:pt>
                <c:pt idx="96">
                  <c:v>3</c:v>
                </c:pt>
                <c:pt idx="97">
                  <c:v>3</c:v>
                </c:pt>
                <c:pt idx="98">
                  <c:v>1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1</c:v>
                </c:pt>
                <c:pt idx="105">
                  <c:v>2</c:v>
                </c:pt>
                <c:pt idx="106">
                  <c:v>1</c:v>
                </c:pt>
                <c:pt idx="107">
                  <c:v>0</c:v>
                </c:pt>
                <c:pt idx="108">
                  <c:v>1</c:v>
                </c:pt>
                <c:pt idx="109">
                  <c:v>2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2</c:v>
                </c:pt>
                <c:pt idx="114">
                  <c:v>3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0</c:v>
                </c:pt>
                <c:pt idx="119">
                  <c:v>0</c:v>
                </c:pt>
                <c:pt idx="120">
                  <c:v>1</c:v>
                </c:pt>
                <c:pt idx="121">
                  <c:v>2</c:v>
                </c:pt>
                <c:pt idx="122">
                  <c:v>2</c:v>
                </c:pt>
                <c:pt idx="123">
                  <c:v>3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4</c:v>
                </c:pt>
                <c:pt idx="128">
                  <c:v>0</c:v>
                </c:pt>
                <c:pt idx="129">
                  <c:v>3</c:v>
                </c:pt>
                <c:pt idx="130">
                  <c:v>1</c:v>
                </c:pt>
                <c:pt idx="131">
                  <c:v>2</c:v>
                </c:pt>
                <c:pt idx="132">
                  <c:v>0</c:v>
                </c:pt>
                <c:pt idx="133">
                  <c:v>1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2</c:v>
                </c:pt>
                <c:pt idx="138">
                  <c:v>0</c:v>
                </c:pt>
                <c:pt idx="139">
                  <c:v>1</c:v>
                </c:pt>
                <c:pt idx="140">
                  <c:v>2</c:v>
                </c:pt>
                <c:pt idx="141">
                  <c:v>1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2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3</c:v>
                </c:pt>
                <c:pt idx="156">
                  <c:v>0</c:v>
                </c:pt>
                <c:pt idx="157">
                  <c:v>2</c:v>
                </c:pt>
                <c:pt idx="158">
                  <c:v>0</c:v>
                </c:pt>
                <c:pt idx="159">
                  <c:v>0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</c:v>
                </c:pt>
                <c:pt idx="164">
                  <c:v>1</c:v>
                </c:pt>
                <c:pt idx="165">
                  <c:v>1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2</c:v>
                </c:pt>
                <c:pt idx="170">
                  <c:v>0</c:v>
                </c:pt>
                <c:pt idx="171">
                  <c:v>2</c:v>
                </c:pt>
                <c:pt idx="172">
                  <c:v>1</c:v>
                </c:pt>
                <c:pt idx="173">
                  <c:v>0</c:v>
                </c:pt>
                <c:pt idx="174">
                  <c:v>0</c:v>
                </c:pt>
                <c:pt idx="175">
                  <c:v>1</c:v>
                </c:pt>
                <c:pt idx="176">
                  <c:v>1</c:v>
                </c:pt>
                <c:pt idx="177">
                  <c:v>0</c:v>
                </c:pt>
                <c:pt idx="178">
                  <c:v>0</c:v>
                </c:pt>
                <c:pt idx="179">
                  <c:v>1</c:v>
                </c:pt>
                <c:pt idx="180">
                  <c:v>1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3</c:v>
                </c:pt>
                <c:pt idx="185">
                  <c:v>2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3</c:v>
                </c:pt>
                <c:pt idx="193">
                  <c:v>2</c:v>
                </c:pt>
                <c:pt idx="194">
                  <c:v>0</c:v>
                </c:pt>
                <c:pt idx="195">
                  <c:v>2</c:v>
                </c:pt>
                <c:pt idx="196">
                  <c:v>2</c:v>
                </c:pt>
                <c:pt idx="197">
                  <c:v>1</c:v>
                </c:pt>
                <c:pt idx="198">
                  <c:v>0</c:v>
                </c:pt>
                <c:pt idx="199">
                  <c:v>1</c:v>
                </c:pt>
                <c:pt idx="200">
                  <c:v>0</c:v>
                </c:pt>
                <c:pt idx="201">
                  <c:v>1</c:v>
                </c:pt>
                <c:pt idx="202">
                  <c:v>0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0</c:v>
                </c:pt>
                <c:pt idx="207">
                  <c:v>1</c:v>
                </c:pt>
                <c:pt idx="208">
                  <c:v>1</c:v>
                </c:pt>
                <c:pt idx="209">
                  <c:v>2</c:v>
                </c:pt>
                <c:pt idx="210">
                  <c:v>0</c:v>
                </c:pt>
                <c:pt idx="211">
                  <c:v>3</c:v>
                </c:pt>
                <c:pt idx="212">
                  <c:v>1</c:v>
                </c:pt>
                <c:pt idx="213">
                  <c:v>2</c:v>
                </c:pt>
                <c:pt idx="214">
                  <c:v>0</c:v>
                </c:pt>
                <c:pt idx="215">
                  <c:v>2</c:v>
                </c:pt>
                <c:pt idx="216">
                  <c:v>1</c:v>
                </c:pt>
                <c:pt idx="217">
                  <c:v>1</c:v>
                </c:pt>
                <c:pt idx="218">
                  <c:v>2</c:v>
                </c:pt>
                <c:pt idx="219">
                  <c:v>0</c:v>
                </c:pt>
                <c:pt idx="220">
                  <c:v>0</c:v>
                </c:pt>
                <c:pt idx="221">
                  <c:v>1</c:v>
                </c:pt>
                <c:pt idx="222">
                  <c:v>4</c:v>
                </c:pt>
                <c:pt idx="223">
                  <c:v>2</c:v>
                </c:pt>
                <c:pt idx="224">
                  <c:v>0</c:v>
                </c:pt>
                <c:pt idx="225">
                  <c:v>1</c:v>
                </c:pt>
                <c:pt idx="226">
                  <c:v>4</c:v>
                </c:pt>
                <c:pt idx="227">
                  <c:v>2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5</c:v>
                </c:pt>
                <c:pt idx="234">
                  <c:v>2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1</c:v>
                </c:pt>
                <c:pt idx="239">
                  <c:v>4</c:v>
                </c:pt>
                <c:pt idx="240">
                  <c:v>0</c:v>
                </c:pt>
                <c:pt idx="241">
                  <c:v>1</c:v>
                </c:pt>
                <c:pt idx="242">
                  <c:v>1</c:v>
                </c:pt>
                <c:pt idx="243">
                  <c:v>5</c:v>
                </c:pt>
                <c:pt idx="244">
                  <c:v>0</c:v>
                </c:pt>
                <c:pt idx="245">
                  <c:v>3</c:v>
                </c:pt>
                <c:pt idx="246">
                  <c:v>3</c:v>
                </c:pt>
                <c:pt idx="247">
                  <c:v>1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1</c:v>
                </c:pt>
                <c:pt idx="255">
                  <c:v>0</c:v>
                </c:pt>
              </c:numCache>
            </c:numRef>
          </c:xVal>
          <c:yVal>
            <c:numRef>
              <c:f>безСиН!$D$2:$D$257</c:f>
              <c:numCache>
                <c:formatCode>0.00</c:formatCode>
                <c:ptCount val="256"/>
                <c:pt idx="0">
                  <c:v>1.7</c:v>
                </c:pt>
                <c:pt idx="1">
                  <c:v>4.3</c:v>
                </c:pt>
                <c:pt idx="2">
                  <c:v>5</c:v>
                </c:pt>
                <c:pt idx="3">
                  <c:v>7.2</c:v>
                </c:pt>
                <c:pt idx="4">
                  <c:v>6.5</c:v>
                </c:pt>
                <c:pt idx="5">
                  <c:v>2</c:v>
                </c:pt>
                <c:pt idx="6">
                  <c:v>1.7</c:v>
                </c:pt>
                <c:pt idx="7">
                  <c:v>1</c:v>
                </c:pt>
                <c:pt idx="8">
                  <c:v>3.3</c:v>
                </c:pt>
                <c:pt idx="9">
                  <c:v>3.8</c:v>
                </c:pt>
                <c:pt idx="10">
                  <c:v>-0.3</c:v>
                </c:pt>
                <c:pt idx="11">
                  <c:v>-0.70000000000000195</c:v>
                </c:pt>
                <c:pt idx="12">
                  <c:v>-0.70000000000000195</c:v>
                </c:pt>
                <c:pt idx="13">
                  <c:v>2.7</c:v>
                </c:pt>
                <c:pt idx="14">
                  <c:v>6.8</c:v>
                </c:pt>
                <c:pt idx="15">
                  <c:v>7.3</c:v>
                </c:pt>
                <c:pt idx="16">
                  <c:v>4.2</c:v>
                </c:pt>
                <c:pt idx="17">
                  <c:v>1.2</c:v>
                </c:pt>
                <c:pt idx="18">
                  <c:v>-4.5</c:v>
                </c:pt>
                <c:pt idx="19">
                  <c:v>-6</c:v>
                </c:pt>
                <c:pt idx="20">
                  <c:v>-13</c:v>
                </c:pt>
                <c:pt idx="21">
                  <c:v>-14</c:v>
                </c:pt>
                <c:pt idx="22">
                  <c:v>-12.5</c:v>
                </c:pt>
                <c:pt idx="23">
                  <c:v>-13.5</c:v>
                </c:pt>
                <c:pt idx="24">
                  <c:v>-9.9</c:v>
                </c:pt>
                <c:pt idx="25">
                  <c:v>-5.9</c:v>
                </c:pt>
                <c:pt idx="26">
                  <c:v>-8.3000000000000007</c:v>
                </c:pt>
                <c:pt idx="27">
                  <c:v>-11.5</c:v>
                </c:pt>
                <c:pt idx="28">
                  <c:v>-14.6</c:v>
                </c:pt>
                <c:pt idx="29">
                  <c:v>-12.8</c:v>
                </c:pt>
                <c:pt idx="30">
                  <c:v>-6.6</c:v>
                </c:pt>
                <c:pt idx="31">
                  <c:v>-4.3</c:v>
                </c:pt>
                <c:pt idx="32">
                  <c:v>-5</c:v>
                </c:pt>
                <c:pt idx="33">
                  <c:v>1.4</c:v>
                </c:pt>
                <c:pt idx="34">
                  <c:v>-1.7</c:v>
                </c:pt>
                <c:pt idx="35">
                  <c:v>-3</c:v>
                </c:pt>
                <c:pt idx="36">
                  <c:v>0</c:v>
                </c:pt>
                <c:pt idx="37">
                  <c:v>-0.9</c:v>
                </c:pt>
                <c:pt idx="38">
                  <c:v>-3.4</c:v>
                </c:pt>
                <c:pt idx="39">
                  <c:v>5.5</c:v>
                </c:pt>
                <c:pt idx="40">
                  <c:v>2.2000000000000002</c:v>
                </c:pt>
                <c:pt idx="41">
                  <c:v>0.4</c:v>
                </c:pt>
                <c:pt idx="42">
                  <c:v>0.8</c:v>
                </c:pt>
                <c:pt idx="43">
                  <c:v>2.6</c:v>
                </c:pt>
                <c:pt idx="44">
                  <c:v>7.1</c:v>
                </c:pt>
                <c:pt idx="45">
                  <c:v>2.4</c:v>
                </c:pt>
                <c:pt idx="46">
                  <c:v>1.9</c:v>
                </c:pt>
                <c:pt idx="47">
                  <c:v>0.9</c:v>
                </c:pt>
                <c:pt idx="48">
                  <c:v>1.9</c:v>
                </c:pt>
                <c:pt idx="49">
                  <c:v>3.6</c:v>
                </c:pt>
                <c:pt idx="50">
                  <c:v>3.8</c:v>
                </c:pt>
                <c:pt idx="51">
                  <c:v>3.9</c:v>
                </c:pt>
                <c:pt idx="52">
                  <c:v>6.9</c:v>
                </c:pt>
                <c:pt idx="53">
                  <c:v>6.9</c:v>
                </c:pt>
                <c:pt idx="54">
                  <c:v>6.4</c:v>
                </c:pt>
                <c:pt idx="55">
                  <c:v>15.3</c:v>
                </c:pt>
                <c:pt idx="56">
                  <c:v>15.3</c:v>
                </c:pt>
                <c:pt idx="57">
                  <c:v>13.8</c:v>
                </c:pt>
                <c:pt idx="58">
                  <c:v>13.1</c:v>
                </c:pt>
                <c:pt idx="59">
                  <c:v>14.1</c:v>
                </c:pt>
                <c:pt idx="60">
                  <c:v>13.9</c:v>
                </c:pt>
                <c:pt idx="61">
                  <c:v>10.8</c:v>
                </c:pt>
                <c:pt idx="62">
                  <c:v>12.2</c:v>
                </c:pt>
                <c:pt idx="63">
                  <c:v>15.8</c:v>
                </c:pt>
                <c:pt idx="64">
                  <c:v>11.8</c:v>
                </c:pt>
                <c:pt idx="65">
                  <c:v>8.4</c:v>
                </c:pt>
                <c:pt idx="66">
                  <c:v>12.8</c:v>
                </c:pt>
                <c:pt idx="67">
                  <c:v>17.600000000000001</c:v>
                </c:pt>
                <c:pt idx="68">
                  <c:v>19.5</c:v>
                </c:pt>
                <c:pt idx="69">
                  <c:v>15.9</c:v>
                </c:pt>
                <c:pt idx="70">
                  <c:v>7.8</c:v>
                </c:pt>
                <c:pt idx="71">
                  <c:v>8.6</c:v>
                </c:pt>
                <c:pt idx="72">
                  <c:v>11.5</c:v>
                </c:pt>
                <c:pt idx="73">
                  <c:v>15.6</c:v>
                </c:pt>
                <c:pt idx="74">
                  <c:v>16.7</c:v>
                </c:pt>
                <c:pt idx="75">
                  <c:v>17.600000000000001</c:v>
                </c:pt>
                <c:pt idx="76">
                  <c:v>15.7</c:v>
                </c:pt>
                <c:pt idx="77">
                  <c:v>11.2</c:v>
                </c:pt>
                <c:pt idx="78">
                  <c:v>15.2</c:v>
                </c:pt>
                <c:pt idx="79">
                  <c:v>14.4</c:v>
                </c:pt>
                <c:pt idx="80">
                  <c:v>17.600000000000001</c:v>
                </c:pt>
                <c:pt idx="81">
                  <c:v>19.7</c:v>
                </c:pt>
                <c:pt idx="82">
                  <c:v>18.3</c:v>
                </c:pt>
                <c:pt idx="83">
                  <c:v>16.600000000000001</c:v>
                </c:pt>
                <c:pt idx="84">
                  <c:v>17.399999999999999</c:v>
                </c:pt>
                <c:pt idx="85">
                  <c:v>20.100000000000001</c:v>
                </c:pt>
                <c:pt idx="86">
                  <c:v>22</c:v>
                </c:pt>
                <c:pt idx="87">
                  <c:v>23.1</c:v>
                </c:pt>
                <c:pt idx="88">
                  <c:v>20.399999999999999</c:v>
                </c:pt>
                <c:pt idx="89">
                  <c:v>21.2</c:v>
                </c:pt>
                <c:pt idx="90">
                  <c:v>19</c:v>
                </c:pt>
                <c:pt idx="91">
                  <c:v>19.399999999999999</c:v>
                </c:pt>
                <c:pt idx="92">
                  <c:v>18.899999999999999</c:v>
                </c:pt>
                <c:pt idx="93">
                  <c:v>20.8</c:v>
                </c:pt>
                <c:pt idx="94">
                  <c:v>15.8</c:v>
                </c:pt>
                <c:pt idx="95">
                  <c:v>14.6</c:v>
                </c:pt>
                <c:pt idx="96">
                  <c:v>14.1</c:v>
                </c:pt>
                <c:pt idx="97">
                  <c:v>14.9</c:v>
                </c:pt>
                <c:pt idx="98">
                  <c:v>11.4</c:v>
                </c:pt>
                <c:pt idx="99">
                  <c:v>20.6</c:v>
                </c:pt>
                <c:pt idx="100">
                  <c:v>17.8</c:v>
                </c:pt>
                <c:pt idx="101">
                  <c:v>15.6</c:v>
                </c:pt>
                <c:pt idx="102">
                  <c:v>16.399999999999999</c:v>
                </c:pt>
                <c:pt idx="103">
                  <c:v>16.5</c:v>
                </c:pt>
                <c:pt idx="104">
                  <c:v>13.9</c:v>
                </c:pt>
                <c:pt idx="105">
                  <c:v>17.7</c:v>
                </c:pt>
                <c:pt idx="106">
                  <c:v>17.100000000000001</c:v>
                </c:pt>
                <c:pt idx="107">
                  <c:v>20.6</c:v>
                </c:pt>
                <c:pt idx="108">
                  <c:v>21.1</c:v>
                </c:pt>
                <c:pt idx="109">
                  <c:v>25.9</c:v>
                </c:pt>
                <c:pt idx="110">
                  <c:v>20.5</c:v>
                </c:pt>
                <c:pt idx="111">
                  <c:v>18.399999999999999</c:v>
                </c:pt>
                <c:pt idx="112">
                  <c:v>20.6</c:v>
                </c:pt>
                <c:pt idx="113">
                  <c:v>24.4</c:v>
                </c:pt>
                <c:pt idx="114">
                  <c:v>25.2</c:v>
                </c:pt>
                <c:pt idx="115">
                  <c:v>26.7</c:v>
                </c:pt>
                <c:pt idx="116">
                  <c:v>26.7</c:v>
                </c:pt>
                <c:pt idx="117">
                  <c:v>23.7</c:v>
                </c:pt>
                <c:pt idx="118">
                  <c:v>23.4</c:v>
                </c:pt>
                <c:pt idx="119">
                  <c:v>25.6</c:v>
                </c:pt>
                <c:pt idx="120">
                  <c:v>26.2</c:v>
                </c:pt>
                <c:pt idx="121">
                  <c:v>27.3</c:v>
                </c:pt>
                <c:pt idx="122">
                  <c:v>28</c:v>
                </c:pt>
                <c:pt idx="123">
                  <c:v>29</c:v>
                </c:pt>
                <c:pt idx="124">
                  <c:v>26.1</c:v>
                </c:pt>
                <c:pt idx="125">
                  <c:v>23.2</c:v>
                </c:pt>
                <c:pt idx="126">
                  <c:v>21.3</c:v>
                </c:pt>
                <c:pt idx="127">
                  <c:v>22.7</c:v>
                </c:pt>
                <c:pt idx="128">
                  <c:v>24.2</c:v>
                </c:pt>
                <c:pt idx="129">
                  <c:v>26.6</c:v>
                </c:pt>
                <c:pt idx="130">
                  <c:v>25.6</c:v>
                </c:pt>
                <c:pt idx="131">
                  <c:v>26.8</c:v>
                </c:pt>
                <c:pt idx="132">
                  <c:v>28.5</c:v>
                </c:pt>
                <c:pt idx="133">
                  <c:v>28.8</c:v>
                </c:pt>
                <c:pt idx="134">
                  <c:v>29.6</c:v>
                </c:pt>
                <c:pt idx="135">
                  <c:v>28.4</c:v>
                </c:pt>
                <c:pt idx="136">
                  <c:v>29.1</c:v>
                </c:pt>
                <c:pt idx="137">
                  <c:v>29.2</c:v>
                </c:pt>
                <c:pt idx="138">
                  <c:v>28.6</c:v>
                </c:pt>
                <c:pt idx="139">
                  <c:v>28.4</c:v>
                </c:pt>
                <c:pt idx="140">
                  <c:v>24.5</c:v>
                </c:pt>
                <c:pt idx="141">
                  <c:v>24.5</c:v>
                </c:pt>
                <c:pt idx="142">
                  <c:v>25.9</c:v>
                </c:pt>
                <c:pt idx="143">
                  <c:v>27.9</c:v>
                </c:pt>
                <c:pt idx="144">
                  <c:v>26.7</c:v>
                </c:pt>
                <c:pt idx="145">
                  <c:v>27.4</c:v>
                </c:pt>
                <c:pt idx="146">
                  <c:v>30.5</c:v>
                </c:pt>
                <c:pt idx="147">
                  <c:v>28.3</c:v>
                </c:pt>
                <c:pt idx="148">
                  <c:v>26.6</c:v>
                </c:pt>
                <c:pt idx="149">
                  <c:v>28.2</c:v>
                </c:pt>
                <c:pt idx="150">
                  <c:v>26.2</c:v>
                </c:pt>
                <c:pt idx="151">
                  <c:v>24.9</c:v>
                </c:pt>
                <c:pt idx="152">
                  <c:v>26.5</c:v>
                </c:pt>
                <c:pt idx="153">
                  <c:v>27.5</c:v>
                </c:pt>
                <c:pt idx="154">
                  <c:v>30.7</c:v>
                </c:pt>
                <c:pt idx="155">
                  <c:v>30.9</c:v>
                </c:pt>
                <c:pt idx="156">
                  <c:v>29.2</c:v>
                </c:pt>
                <c:pt idx="157">
                  <c:v>28.8</c:v>
                </c:pt>
                <c:pt idx="158">
                  <c:v>25.1</c:v>
                </c:pt>
                <c:pt idx="159">
                  <c:v>21.8</c:v>
                </c:pt>
                <c:pt idx="160">
                  <c:v>22.7</c:v>
                </c:pt>
                <c:pt idx="161">
                  <c:v>23.9</c:v>
                </c:pt>
                <c:pt idx="162">
                  <c:v>23.6</c:v>
                </c:pt>
                <c:pt idx="163">
                  <c:v>23.4</c:v>
                </c:pt>
                <c:pt idx="164">
                  <c:v>25.4</c:v>
                </c:pt>
                <c:pt idx="165">
                  <c:v>21.9</c:v>
                </c:pt>
                <c:pt idx="166">
                  <c:v>20.9</c:v>
                </c:pt>
                <c:pt idx="167">
                  <c:v>20.6</c:v>
                </c:pt>
                <c:pt idx="168">
                  <c:v>30.9</c:v>
                </c:pt>
                <c:pt idx="169">
                  <c:v>22.7</c:v>
                </c:pt>
                <c:pt idx="170">
                  <c:v>22.7</c:v>
                </c:pt>
                <c:pt idx="171">
                  <c:v>22</c:v>
                </c:pt>
                <c:pt idx="172">
                  <c:v>22.8</c:v>
                </c:pt>
                <c:pt idx="173">
                  <c:v>24.6</c:v>
                </c:pt>
                <c:pt idx="174">
                  <c:v>23.3</c:v>
                </c:pt>
                <c:pt idx="175">
                  <c:v>22.4</c:v>
                </c:pt>
                <c:pt idx="176">
                  <c:v>22.9</c:v>
                </c:pt>
                <c:pt idx="177">
                  <c:v>23.1</c:v>
                </c:pt>
                <c:pt idx="178">
                  <c:v>23.2</c:v>
                </c:pt>
                <c:pt idx="179">
                  <c:v>23.2</c:v>
                </c:pt>
                <c:pt idx="180">
                  <c:v>21.8</c:v>
                </c:pt>
                <c:pt idx="181">
                  <c:v>20</c:v>
                </c:pt>
                <c:pt idx="182">
                  <c:v>21.1</c:v>
                </c:pt>
                <c:pt idx="183">
                  <c:v>24.1</c:v>
                </c:pt>
                <c:pt idx="184">
                  <c:v>17.399999999999999</c:v>
                </c:pt>
                <c:pt idx="185">
                  <c:v>17.7</c:v>
                </c:pt>
                <c:pt idx="186">
                  <c:v>20.3</c:v>
                </c:pt>
                <c:pt idx="187">
                  <c:v>16.7</c:v>
                </c:pt>
                <c:pt idx="188">
                  <c:v>13.9</c:v>
                </c:pt>
                <c:pt idx="189">
                  <c:v>21.4</c:v>
                </c:pt>
                <c:pt idx="190">
                  <c:v>22.8</c:v>
                </c:pt>
                <c:pt idx="191">
                  <c:v>22.7</c:v>
                </c:pt>
                <c:pt idx="192">
                  <c:v>23.7</c:v>
                </c:pt>
                <c:pt idx="193">
                  <c:v>24.1</c:v>
                </c:pt>
                <c:pt idx="194">
                  <c:v>24.5</c:v>
                </c:pt>
                <c:pt idx="195">
                  <c:v>22.4</c:v>
                </c:pt>
                <c:pt idx="196">
                  <c:v>19.7</c:v>
                </c:pt>
                <c:pt idx="197">
                  <c:v>19.600000000000001</c:v>
                </c:pt>
                <c:pt idx="198">
                  <c:v>18.600000000000001</c:v>
                </c:pt>
                <c:pt idx="199">
                  <c:v>15.9</c:v>
                </c:pt>
                <c:pt idx="200">
                  <c:v>12.7</c:v>
                </c:pt>
                <c:pt idx="201">
                  <c:v>12.4</c:v>
                </c:pt>
                <c:pt idx="202">
                  <c:v>13.7</c:v>
                </c:pt>
                <c:pt idx="203">
                  <c:v>15.2</c:v>
                </c:pt>
                <c:pt idx="204">
                  <c:v>16.2</c:v>
                </c:pt>
                <c:pt idx="205">
                  <c:v>18.3</c:v>
                </c:pt>
                <c:pt idx="206">
                  <c:v>17.5</c:v>
                </c:pt>
                <c:pt idx="207">
                  <c:v>14.6</c:v>
                </c:pt>
                <c:pt idx="208">
                  <c:v>14.2</c:v>
                </c:pt>
                <c:pt idx="209">
                  <c:v>14.8</c:v>
                </c:pt>
                <c:pt idx="210">
                  <c:v>14.2</c:v>
                </c:pt>
                <c:pt idx="211">
                  <c:v>13</c:v>
                </c:pt>
                <c:pt idx="212">
                  <c:v>11.1</c:v>
                </c:pt>
                <c:pt idx="213">
                  <c:v>13.4</c:v>
                </c:pt>
                <c:pt idx="214">
                  <c:v>11.4</c:v>
                </c:pt>
                <c:pt idx="215">
                  <c:v>7.2</c:v>
                </c:pt>
                <c:pt idx="216">
                  <c:v>7.4</c:v>
                </c:pt>
                <c:pt idx="217">
                  <c:v>9.6</c:v>
                </c:pt>
                <c:pt idx="218">
                  <c:v>12.3</c:v>
                </c:pt>
                <c:pt idx="219">
                  <c:v>15.2</c:v>
                </c:pt>
                <c:pt idx="220">
                  <c:v>14.4</c:v>
                </c:pt>
                <c:pt idx="221">
                  <c:v>10.4</c:v>
                </c:pt>
                <c:pt idx="222">
                  <c:v>8.6</c:v>
                </c:pt>
                <c:pt idx="223">
                  <c:v>8.8000000000000007</c:v>
                </c:pt>
                <c:pt idx="224">
                  <c:v>6.7</c:v>
                </c:pt>
                <c:pt idx="225">
                  <c:v>8.4</c:v>
                </c:pt>
                <c:pt idx="226">
                  <c:v>8.3000000000000007</c:v>
                </c:pt>
                <c:pt idx="227">
                  <c:v>6.9</c:v>
                </c:pt>
                <c:pt idx="228">
                  <c:v>8</c:v>
                </c:pt>
                <c:pt idx="229">
                  <c:v>8.6</c:v>
                </c:pt>
                <c:pt idx="230">
                  <c:v>9.3000000000000007</c:v>
                </c:pt>
                <c:pt idx="231">
                  <c:v>7</c:v>
                </c:pt>
                <c:pt idx="232">
                  <c:v>7.7</c:v>
                </c:pt>
                <c:pt idx="233">
                  <c:v>8.7000000000000011</c:v>
                </c:pt>
                <c:pt idx="234">
                  <c:v>5.9</c:v>
                </c:pt>
                <c:pt idx="235">
                  <c:v>3.7</c:v>
                </c:pt>
                <c:pt idx="236">
                  <c:v>3.9</c:v>
                </c:pt>
                <c:pt idx="237">
                  <c:v>6.3</c:v>
                </c:pt>
                <c:pt idx="238">
                  <c:v>10.9</c:v>
                </c:pt>
                <c:pt idx="239">
                  <c:v>5.6</c:v>
                </c:pt>
                <c:pt idx="240">
                  <c:v>2.9</c:v>
                </c:pt>
                <c:pt idx="241">
                  <c:v>1.4</c:v>
                </c:pt>
                <c:pt idx="242">
                  <c:v>2.9</c:v>
                </c:pt>
                <c:pt idx="243">
                  <c:v>1.5</c:v>
                </c:pt>
                <c:pt idx="244">
                  <c:v>0.3</c:v>
                </c:pt>
                <c:pt idx="245">
                  <c:v>-1.8</c:v>
                </c:pt>
                <c:pt idx="246">
                  <c:v>-0.4</c:v>
                </c:pt>
                <c:pt idx="247">
                  <c:v>-2.2999999999999998</c:v>
                </c:pt>
                <c:pt idx="248">
                  <c:v>-6.9</c:v>
                </c:pt>
                <c:pt idx="249">
                  <c:v>0.8</c:v>
                </c:pt>
                <c:pt idx="250">
                  <c:v>1.5</c:v>
                </c:pt>
                <c:pt idx="251">
                  <c:v>-2.7</c:v>
                </c:pt>
                <c:pt idx="252">
                  <c:v>-4</c:v>
                </c:pt>
                <c:pt idx="253">
                  <c:v>-2</c:v>
                </c:pt>
                <c:pt idx="254">
                  <c:v>4</c:v>
                </c:pt>
                <c:pt idx="255">
                  <c:v>1.4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000208"/>
        <c:axId val="207000600"/>
      </c:scatterChart>
      <c:valAx>
        <c:axId val="207000208"/>
        <c:scaling>
          <c:orientation val="minMax"/>
        </c:scaling>
        <c:delete val="0"/>
        <c:axPos val="b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bg-BG" sz="1200" baseline="0" dirty="0">
                    <a:solidFill>
                      <a:schemeClr val="tx1"/>
                    </a:solidFill>
                  </a:rPr>
                  <a:t>Дневен</a:t>
                </a:r>
                <a:r>
                  <a:rPr lang="bg-BG" sz="1200" baseline="0" dirty="0">
                    <a:solidFill>
                      <a:srgbClr val="FF0000"/>
                    </a:solidFill>
                  </a:rPr>
                  <a:t> </a:t>
                </a:r>
                <a:r>
                  <a:rPr lang="et-EE" sz="1200" baseline="0" dirty="0"/>
                  <a:t>брой екзацербации на ХОББ</a:t>
                </a:r>
                <a:endParaRPr lang="en-US" sz="1200" baseline="0" dirty="0"/>
              </a:p>
            </c:rich>
          </c:tx>
          <c:layout>
            <c:manualLayout>
              <c:xMode val="edge"/>
              <c:yMode val="edge"/>
              <c:x val="0.27020223894386602"/>
              <c:y val="0.922664504610183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anchor="ctr" anchorCtr="1"/>
          <a:lstStyle/>
          <a:p>
            <a:pPr>
              <a:defRPr sz="1000" baseline="0"/>
            </a:pPr>
            <a:endParaRPr lang="en-US"/>
          </a:p>
        </c:txPr>
        <c:crossAx val="207000600"/>
        <c:crosses val="autoZero"/>
        <c:crossBetween val="midCat"/>
        <c:majorUnit val="1"/>
      </c:valAx>
      <c:valAx>
        <c:axId val="20700060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000" baseline="0"/>
                </a:pPr>
                <a:r>
                  <a:rPr lang="et-EE" sz="1000" baseline="0"/>
                  <a:t>Среднодневни температури</a:t>
                </a:r>
                <a:r>
                  <a:rPr lang="en-US" sz="1000" baseline="0">
                    <a:latin typeface="Times New Roman"/>
                    <a:cs typeface="Times New Roman"/>
                  </a:rPr>
                  <a:t>°C</a:t>
                </a:r>
                <a:endParaRPr lang="en-US" sz="1000" baseline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207000208"/>
        <c:crosses val="autoZero"/>
        <c:crossBetween val="midCat"/>
      </c:valAx>
    </c:plotArea>
    <c:legend>
      <c:legendPos val="t"/>
      <c:legendEntry>
        <c:idx val="1"/>
        <c:delete val="1"/>
      </c:legendEntry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C876E-532F-41F2-9DDC-0C4560E76B6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D10F3-931E-4F5E-A715-35633DE01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CCCB-120A-4ED8-89B9-D7F5222BFAA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CCCB-120A-4ED8-89B9-D7F5222BFAA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8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CCCB-120A-4ED8-89B9-D7F5222BFAA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6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4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0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E886A8F-CA77-4E24-8AA7-CECF8B176353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68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5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5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8030-723B-4419-8476-0FECB026897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2059-6EC5-47EF-A9ED-9E3C20B6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7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340768"/>
            <a:ext cx="10744200" cy="2448272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Замърсеният въздух и влиянието му върху нашето здраве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55640" y="4149080"/>
            <a:ext cx="6400800" cy="1752600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Д-р Диана Петкова</a:t>
            </a:r>
          </a:p>
          <a:p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 на Българското дружество по белодробни болести</a:t>
            </a:r>
          </a:p>
          <a:p>
            <a:r>
              <a:rPr lang="bg-BG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София, 16-ти </a:t>
            </a:r>
            <a:r>
              <a:rPr lang="bg-BG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февруари 2016  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0" y="211955"/>
            <a:ext cx="993308" cy="9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1"/>
            <a:ext cx="5334000" cy="2498725"/>
          </a:xfrm>
        </p:spPr>
        <p:txBody>
          <a:bodyPr/>
          <a:lstStyle/>
          <a:p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 НА НЯКОИ АТМОСФЕРНИ ЗАМЪРСИТЕЛИ ВЪРХУ ФУНКЦИОНАЛНОТО СЪСТОЯНИЕ НА ДИХАТЕЛНАТА СИСТЕМА ПРИ УЧЕНИЦИ ОТ ОБЛАСТ СТАРА ЗАГОРА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41910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bg-BG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Пракова</a:t>
            </a:r>
            <a:r>
              <a:rPr lang="bg-BG" sz="1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g-BG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В. Илиева</a:t>
            </a:r>
            <a:r>
              <a:rPr lang="bg-BG" sz="1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g-BG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 Димов</a:t>
            </a:r>
            <a:r>
              <a:rPr lang="bg-BG" sz="1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g-BG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А. Койчев</a:t>
            </a:r>
            <a:r>
              <a:rPr lang="bg-BG" sz="1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g-BG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 Гидикова</a:t>
            </a:r>
            <a:r>
              <a:rPr lang="en-US" sz="1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bg-BG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Петков</a:t>
            </a:r>
            <a:r>
              <a:rPr lang="en-US" sz="1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80000"/>
              </a:lnSpc>
            </a:pPr>
            <a:endParaRPr lang="bg-BG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bg-BG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g-BG" sz="1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УМБАЛ Ст. Загора ЕАД,</a:t>
            </a:r>
            <a:endParaRPr lang="en-US" sz="16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bg-BG" sz="1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1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Катедра Хигиена, епидемиология и инфекциозни болести,</a:t>
            </a:r>
            <a:r>
              <a:rPr lang="bg-BG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6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Аграрен факултет</a:t>
            </a:r>
            <a:r>
              <a:rPr lang="en-US" sz="1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ТУ-Ст. Загора</a:t>
            </a:r>
          </a:p>
        </p:txBody>
      </p:sp>
      <p:pic>
        <p:nvPicPr>
          <p:cNvPr id="4104" name="Picture 8" descr="ee0259ea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505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44450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567905" y="2588311"/>
            <a:ext cx="72689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 норвежка програма за сътрудничество с България</a:t>
            </a:r>
          </a:p>
          <a:p>
            <a:pPr algn="ctr"/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Ръководител проф. Ц. Яблански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438400"/>
            <a:ext cx="523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049739"/>
              </p:ext>
            </p:extLst>
          </p:nvPr>
        </p:nvGraphicFramePr>
        <p:xfrm>
          <a:off x="1905001" y="3048001"/>
          <a:ext cx="885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6" imgW="13003440" imgH="5695238" progId="MSPhotoEd.3">
                  <p:embed/>
                </p:oleObj>
              </mc:Choice>
              <mc:Fallback>
                <p:oleObj r:id="rId6" imgW="13003440" imgH="56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048001"/>
                        <a:ext cx="8858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9" y="2849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65094" y="811307"/>
            <a:ext cx="9629403" cy="2761888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 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работата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проучи влиянието на някои атмосферни замърсители в три населени места от област Стара Загора върху функционалното състояние на дихателната система при 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юноши </a:t>
            </a:r>
            <a:endPara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6" descr="Pollution-in-Beijing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441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9" y="2849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 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4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828800"/>
            <a:ext cx="73152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495800" y="6172201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 Загора</a:t>
            </a:r>
          </a:p>
        </p:txBody>
      </p:sp>
      <p:pic>
        <p:nvPicPr>
          <p:cNvPr id="5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9" y="2849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95997" y="379193"/>
            <a:ext cx="10515600" cy="1325563"/>
          </a:xfrm>
        </p:spPr>
        <p:txBody>
          <a:bodyPr/>
          <a:lstStyle/>
          <a:p>
            <a:pPr algn="ctr"/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 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4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47800"/>
            <a:ext cx="73914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495800" y="6172201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Казанлък</a:t>
            </a:r>
          </a:p>
        </p:txBody>
      </p:sp>
      <p:pic>
        <p:nvPicPr>
          <p:cNvPr id="7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9" y="2849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 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676400"/>
            <a:ext cx="73152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495800" y="6172201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Чирпан</a:t>
            </a:r>
          </a:p>
        </p:txBody>
      </p:sp>
      <p:pic>
        <p:nvPicPr>
          <p:cNvPr id="5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9" y="2849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511864"/>
              </p:ext>
            </p:extLst>
          </p:nvPr>
        </p:nvGraphicFramePr>
        <p:xfrm>
          <a:off x="168812" y="351692"/>
          <a:ext cx="5767754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400"/>
              </p:ext>
            </p:extLst>
          </p:nvPr>
        </p:nvGraphicFramePr>
        <p:xfrm>
          <a:off x="6226515" y="402492"/>
          <a:ext cx="5714069" cy="616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96" y="57332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88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Изводи</a:t>
            </a:r>
            <a:r>
              <a:rPr lang="bg-BG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11850858" cy="5181600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bg-BG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атмосферни замърсители в три от населените места в област Стара Загора са ФПЧ 10 и ФПЧ 2,5. Концентрации над граничните стойности най-често са регистрирани в гр. Стара Загора, следвани от тези в Чирпан и Казанлък.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Най-високи максимални средночасови концентрации на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и на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са измерени в град Стара Загора.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bg-BG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bg-BG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Средногруповите нива на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FVC</a:t>
            </a:r>
            <a:r>
              <a:rPr lang="bg-BG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PEF </a:t>
            </a:r>
            <a:r>
              <a:rPr lang="bg-BG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25-75%</a:t>
            </a:r>
            <a:r>
              <a:rPr lang="bg-BG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 значимо най-ниски при учениците от град Стара Загора в сравнение с останалите.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bg-BG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bg-BG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Основните атмосферни замърсители (ФПЧ, серни и азотни оксиди) имат взаимно потенциращ се неблагоприятен ефект върху функционалното състояние на дихателната система обективизирано с най-високият относителен дял на ученици от Стара Загора с намалени спирометрични показатели</a:t>
            </a:r>
            <a:r>
              <a:rPr lang="bg-BG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9700" name="Picture 4" descr="air-pollution-illustratio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-14745"/>
            <a:ext cx="1293056" cy="13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9" y="2849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05592"/>
            <a:ext cx="11856130" cy="58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9" y="267287"/>
            <a:ext cx="11844996" cy="63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атмосферните замърсители и температурата на околната среда върху екзацербациите на ХОББ</a:t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Крачунов,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Я. 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2152649"/>
            <a:ext cx="10801350" cy="4062413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Проследява  за една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1035 амбулаторни и 397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хоспитализирани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ХОББ 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Средна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възраст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68,5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10 г.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71,1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мъже </a:t>
            </a:r>
          </a:p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Нивата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фините прахови частици с размер до 10 µm (ФПЧ10), NO2, SO2 и температурата на околната среда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взети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базата данни на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Регионалната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инспекция по опазване на околната среда 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водите - Плевен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098" y="7802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308" y="974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Накратко за белодробните заболявания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47" y="1655120"/>
            <a:ext cx="3168352" cy="27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62" y="1414428"/>
            <a:ext cx="28803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64" y="1484783"/>
            <a:ext cx="3081386" cy="230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52" y="4022840"/>
            <a:ext cx="3199372" cy="241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08" y="4150136"/>
            <a:ext cx="3081386" cy="21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752" y="6591362"/>
            <a:ext cx="8768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Източник: Белодробното здраве в Европа - факти и цифри, Европейска белодробна фондация, Европейско респираторно дружество</a:t>
            </a:r>
          </a:p>
        </p:txBody>
      </p:sp>
      <p:pic>
        <p:nvPicPr>
          <p:cNvPr id="9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50" y="32443"/>
            <a:ext cx="993308" cy="9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атмосферните замърсители и температурата на околната среда върху екзацербациите на ХОББ</a:t>
            </a:r>
            <a:br>
              <a:rPr lang="ru-RU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 </a:t>
            </a:r>
            <a:r>
              <a:rPr lang="ru-RU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Крачунов, </a:t>
            </a:r>
            <a:r>
              <a:rPr lang="ru-RU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Я.  </a:t>
            </a:r>
            <a:r>
              <a:rPr lang="ru-RU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3825"/>
            <a:ext cx="10515600" cy="3203575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 30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екзацербации </a:t>
            </a:r>
            <a:endParaRPr lang="bg-BG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хоспитализации </a:t>
            </a:r>
            <a:endParaRPr lang="bg-BG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амбулаторни  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екзацербации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098" y="102790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0" y="5114836"/>
            <a:ext cx="1142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Сигнификантна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негативната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корелация на среднодневните концентрации поотделно на ФПЧ10, NO2 и SO2 със среднодневните температури - (ρ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- 0,44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ρ -0,11 и ρ -0,37  съотв. (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p=0,0001)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а 2"/>
          <p:cNvGraphicFramePr/>
          <p:nvPr>
            <p:extLst>
              <p:ext uri="{D42A27DB-BD31-4B8C-83A1-F6EECF244321}">
                <p14:modId xmlns:p14="http://schemas.microsoft.com/office/powerpoint/2010/main" val="4187747176"/>
              </p:ext>
            </p:extLst>
          </p:nvPr>
        </p:nvGraphicFramePr>
        <p:xfrm>
          <a:off x="1228167" y="605118"/>
          <a:ext cx="8978152" cy="438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35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" y="6211669"/>
            <a:ext cx="1192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Влияние на атмосферните замърсители и температурата на околната среда върху екзацербациите на ХОББ</a:t>
            </a:r>
            <a:br>
              <a:rPr lang="ru-RU" dirty="0"/>
            </a:br>
            <a:r>
              <a:rPr lang="ru-RU" dirty="0"/>
              <a:t> И. </a:t>
            </a:r>
            <a:r>
              <a:rPr lang="ru-RU" dirty="0" smtClean="0"/>
              <a:t>Крачунов, </a:t>
            </a:r>
            <a:r>
              <a:rPr lang="ru-RU" dirty="0"/>
              <a:t>Я.  </a:t>
            </a:r>
            <a:r>
              <a:rPr lang="ru-RU" dirty="0" smtClean="0"/>
              <a:t>Иванов</a:t>
            </a:r>
            <a:endParaRPr lang="en-US" dirty="0"/>
          </a:p>
        </p:txBody>
      </p:sp>
      <p:pic>
        <p:nvPicPr>
          <p:cNvPr id="8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722" y="228600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21" y="5171701"/>
            <a:ext cx="11618258" cy="600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Дневният брой екзацербации на ХОББ корелира със средните нива на ФПЧ10 през предходните 6 дни (ρ 0.14; p=0.02) и ниските среднодневни температури (ρ -0.2; p=0.001).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а 1"/>
          <p:cNvGraphicFramePr/>
          <p:nvPr>
            <p:extLst>
              <p:ext uri="{D42A27DB-BD31-4B8C-83A1-F6EECF244321}">
                <p14:modId xmlns:p14="http://schemas.microsoft.com/office/powerpoint/2010/main" val="306367457"/>
              </p:ext>
            </p:extLst>
          </p:nvPr>
        </p:nvGraphicFramePr>
        <p:xfrm>
          <a:off x="1188944" y="171450"/>
          <a:ext cx="9278471" cy="476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66700" y="6211669"/>
            <a:ext cx="1192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на атмосферните замърсители и температурата на околната среда върху екзацербациите на ХОББ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И. Крачунов1, Я.  Иванов1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075" y="3992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121" y="4558740"/>
            <a:ext cx="10515600" cy="1213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Негативната корелация между дневният брой на екзацербации на ХОББ и среднодневните температури е по- силна в дните с нива на ФПЧ10 по-високи от 50 µg/m3 (ρ -0.3 p=0.02 vs. ρ -0.18 p= 0.01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а 5"/>
          <p:cNvGraphicFramePr/>
          <p:nvPr>
            <p:extLst>
              <p:ext uri="{D42A27DB-BD31-4B8C-83A1-F6EECF244321}">
                <p14:modId xmlns:p14="http://schemas.microsoft.com/office/powerpoint/2010/main" val="2999137192"/>
              </p:ext>
            </p:extLst>
          </p:nvPr>
        </p:nvGraphicFramePr>
        <p:xfrm>
          <a:off x="266700" y="149038"/>
          <a:ext cx="10571629" cy="436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66700" y="6211669"/>
            <a:ext cx="1192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Влияние на атмосферните замърсители и температурата на околната среда върху екзацербациите на ХОББ</a:t>
            </a:r>
            <a:br>
              <a:rPr lang="ru-RU" dirty="0"/>
            </a:br>
            <a:r>
              <a:rPr lang="ru-RU" dirty="0"/>
              <a:t> И. </a:t>
            </a:r>
            <a:r>
              <a:rPr lang="ru-RU" dirty="0" smtClean="0"/>
              <a:t>Крачунов, </a:t>
            </a:r>
            <a:r>
              <a:rPr lang="ru-RU" dirty="0"/>
              <a:t>Я.  </a:t>
            </a:r>
            <a:r>
              <a:rPr lang="ru-RU" dirty="0" smtClean="0"/>
              <a:t>Иванов</a:t>
            </a:r>
            <a:endParaRPr lang="en-US" dirty="0"/>
          </a:p>
        </p:txBody>
      </p:sp>
      <p:pic>
        <p:nvPicPr>
          <p:cNvPr id="6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9" y="2849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7207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Измерените нива на ФПЧ10 в Плевен през 2012г. са: средногодишна концентрация на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ФПЧ10 -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45.48 µg/m3 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с нива на ФПЧ10 над 50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µg/m3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норма ≤ 35 дни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Среднодневните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концентрации на ФПЧ10 корелират сигнификантно със среднодневните концентрации на NO2 и SO2 (ρ 0,34 и ρ 0,49 съответно; p=0,0001)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5721132"/>
            <a:ext cx="1192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атмосферните замърсители и температурата на околната среда върху екзацербациите на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ХОББ,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Крачунов,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Я.  Иванов1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9" y="2849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777873"/>
            <a:ext cx="10515600" cy="4899025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роучване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ява 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сигнификантна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връзка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нивата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ФПЧ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дневния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брой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екзацербации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ХОББ 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Такава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връзка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наблюдава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нива</a:t>
            </a:r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NO2 и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SO2  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Установена е статистически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значима корелация между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нивата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атмосферните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замърсители 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температурата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на околната среда, които корелират негативно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Данните подкрепят твърдението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 битовото отопление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основен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източник на ФПЧ10   в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6005413"/>
            <a:ext cx="1192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атмосферните замърсители и температурата на околната среда върху екзацербациите 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ХОББ,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Крачунов,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Я.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00" y="269675"/>
            <a:ext cx="1028700" cy="10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365" y="147918"/>
            <a:ext cx="4760259" cy="6589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17832" y="6367643"/>
            <a:ext cx="3439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World Health Organization 2015</a:t>
            </a:r>
          </a:p>
        </p:txBody>
      </p:sp>
      <p:pic>
        <p:nvPicPr>
          <p:cNvPr id="6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9" y="2849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Икономически ефекти от замърсения въздух в България</a:t>
            </a:r>
            <a:endParaRPr lang="en-GB" dirty="0"/>
          </a:p>
        </p:txBody>
      </p:sp>
      <p:sp>
        <p:nvSpPr>
          <p:cNvPr id="11" name="Pentagon 10"/>
          <p:cNvSpPr/>
          <p:nvPr/>
        </p:nvSpPr>
        <p:spPr>
          <a:xfrm rot="10800000">
            <a:off x="2063552" y="1484784"/>
            <a:ext cx="8208912" cy="720080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" name="TextBox 3"/>
          <p:cNvSpPr txBox="1"/>
          <p:nvPr/>
        </p:nvSpPr>
        <p:spPr>
          <a:xfrm>
            <a:off x="2056291" y="1483592"/>
            <a:ext cx="820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Годишно в България от замърсяване на въздуха </a:t>
            </a:r>
            <a:r>
              <a:rPr lang="en-US" dirty="0"/>
              <a:t>(</a:t>
            </a:r>
            <a:r>
              <a:rPr lang="bg-BG" dirty="0"/>
              <a:t>атмосферен и в затворени помещения</a:t>
            </a:r>
            <a:r>
              <a:rPr lang="en-US" dirty="0"/>
              <a:t>) </a:t>
            </a:r>
            <a:r>
              <a:rPr lang="bg-BG" dirty="0"/>
              <a:t>преждевременно умират 18 145 души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 rot="10800000">
            <a:off x="2056290" y="2420889"/>
            <a:ext cx="8208912" cy="1001725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4" name="TextBox 13"/>
          <p:cNvSpPr txBox="1"/>
          <p:nvPr/>
        </p:nvSpPr>
        <p:spPr>
          <a:xfrm>
            <a:off x="2056289" y="2460086"/>
            <a:ext cx="820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Изчислените години живот в болест и преждевременна смърт в </a:t>
            </a:r>
            <a:r>
              <a:rPr lang="bg-BG" dirty="0" smtClean="0"/>
              <a:t>България, </a:t>
            </a:r>
            <a:r>
              <a:rPr lang="bg-BG" dirty="0"/>
              <a:t>причинени от замърсяване на въздуха </a:t>
            </a:r>
            <a:r>
              <a:rPr lang="en-US" dirty="0"/>
              <a:t>(</a:t>
            </a:r>
            <a:r>
              <a:rPr lang="bg-BG" dirty="0"/>
              <a:t>атмосферен и в затворени помещения</a:t>
            </a:r>
            <a:r>
              <a:rPr lang="en-US" dirty="0"/>
              <a:t>)</a:t>
            </a:r>
            <a:r>
              <a:rPr lang="bg-BG" dirty="0"/>
              <a:t> са 321 390 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 rot="10800000">
            <a:off x="2063552" y="3588122"/>
            <a:ext cx="8208912" cy="1001725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6" name="TextBox 15"/>
          <p:cNvSpPr txBox="1"/>
          <p:nvPr/>
        </p:nvSpPr>
        <p:spPr>
          <a:xfrm>
            <a:off x="2063552" y="3616341"/>
            <a:ext cx="820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Годишните икономически загуби от преждевременна </a:t>
            </a:r>
            <a:r>
              <a:rPr lang="bg-BG" dirty="0" smtClean="0"/>
              <a:t>смъртност, </a:t>
            </a:r>
            <a:r>
              <a:rPr lang="bg-BG" dirty="0"/>
              <a:t>причинена от замърсяване на въздуха </a:t>
            </a:r>
            <a:r>
              <a:rPr lang="en-US" dirty="0"/>
              <a:t>(</a:t>
            </a:r>
            <a:r>
              <a:rPr lang="bg-BG" dirty="0"/>
              <a:t>атмосферен и в затворени помещения</a:t>
            </a:r>
            <a:r>
              <a:rPr lang="en-US" dirty="0"/>
              <a:t>)</a:t>
            </a:r>
            <a:r>
              <a:rPr lang="bg-BG" dirty="0"/>
              <a:t> са в размер на 32 091 милиона долара   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 rot="10800000">
            <a:off x="2063552" y="4742248"/>
            <a:ext cx="8208912" cy="1001725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8" name="TextBox 17"/>
          <p:cNvSpPr txBox="1"/>
          <p:nvPr/>
        </p:nvSpPr>
        <p:spPr>
          <a:xfrm>
            <a:off x="2056288" y="4781445"/>
            <a:ext cx="820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Годишните разходи за хоспитализация и лечение на белодробните, сърдечно съдови и неврологични заболявания, причинени </a:t>
            </a:r>
            <a:r>
              <a:rPr lang="bg-BG" dirty="0" smtClean="0"/>
              <a:t>от замърсен </a:t>
            </a:r>
            <a:r>
              <a:rPr lang="bg-BG" dirty="0"/>
              <a:t>въздух се равняват на милиони левове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03512" y="6499324"/>
            <a:ext cx="5689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000" dirty="0"/>
              <a:t>Източник: </a:t>
            </a:r>
            <a:r>
              <a:rPr lang="en-US" sz="1000" dirty="0"/>
              <a:t>Economic cost of the health impact of air pollution in Europe, World Health Organization, 2015</a:t>
            </a:r>
            <a:endParaRPr lang="bg-BG" sz="1000" dirty="0"/>
          </a:p>
        </p:txBody>
      </p:sp>
      <p:pic>
        <p:nvPicPr>
          <p:cNvPr id="12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9" y="284956"/>
            <a:ext cx="116340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4" y="-41197"/>
            <a:ext cx="10086269" cy="1143000"/>
          </a:xfrm>
        </p:spPr>
        <p:txBody>
          <a:bodyPr>
            <a:normAutofit/>
          </a:bodyPr>
          <a:lstStyle/>
          <a:p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Какво трябва да бъде направено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36410" y="1101803"/>
            <a:ext cx="7312354" cy="1087097"/>
            <a:chOff x="676072" y="56910"/>
            <a:chExt cx="7071124" cy="951126"/>
          </a:xfrm>
        </p:grpSpPr>
        <p:sp>
          <p:nvSpPr>
            <p:cNvPr id="6" name="Pentagon 5"/>
            <p:cNvSpPr/>
            <p:nvPr/>
          </p:nvSpPr>
          <p:spPr>
            <a:xfrm rot="10800000">
              <a:off x="676072" y="56910"/>
              <a:ext cx="7071124" cy="951123"/>
            </a:xfrm>
            <a:prstGeom prst="homePlate">
              <a:avLst>
                <a:gd name="adj" fmla="val 5111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Pentagon 4"/>
            <p:cNvSpPr/>
            <p:nvPr/>
          </p:nvSpPr>
          <p:spPr>
            <a:xfrm>
              <a:off x="1520394" y="56913"/>
              <a:ext cx="6156093" cy="951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3412" tIns="60960" rIns="113792" bIns="60960" numCol="1" spcCol="1270" anchor="ctr" anchorCtr="0">
              <a:no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Конструктивно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сътрудничество между всички отговорни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качеството на живот и здраве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институции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с цел изграждане и прилагане на последователно и устойчива политика за намаляване на замърсяването на атмосферния въздух</a:t>
              </a:r>
            </a:p>
          </p:txBody>
        </p:sp>
      </p:grpSp>
      <p:sp>
        <p:nvSpPr>
          <p:cNvPr id="8" name="Pentagon 7"/>
          <p:cNvSpPr/>
          <p:nvPr/>
        </p:nvSpPr>
        <p:spPr>
          <a:xfrm rot="10800000">
            <a:off x="3173433" y="2353584"/>
            <a:ext cx="7310318" cy="710023"/>
          </a:xfrm>
          <a:prstGeom prst="homePlate">
            <a:avLst>
              <a:gd name="adj" fmla="val 7625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223793" y="2363911"/>
            <a:ext cx="6086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Здравето на българските граждани да стане предпоставка за изграждането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чиста енергийна политика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страната</a:t>
            </a:r>
          </a:p>
        </p:txBody>
      </p:sp>
      <p:sp>
        <p:nvSpPr>
          <p:cNvPr id="10" name="Pentagon 9"/>
          <p:cNvSpPr/>
          <p:nvPr/>
        </p:nvSpPr>
        <p:spPr>
          <a:xfrm rot="10800000">
            <a:off x="3077760" y="3166645"/>
            <a:ext cx="7398152" cy="1307424"/>
          </a:xfrm>
          <a:prstGeom prst="homePlate">
            <a:avLst>
              <a:gd name="adj" fmla="val 5624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1" name="Rectangle 10"/>
          <p:cNvSpPr/>
          <p:nvPr/>
        </p:nvSpPr>
        <p:spPr>
          <a:xfrm>
            <a:off x="4251298" y="3210155"/>
            <a:ext cx="6224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Въвеждане на последователни и устойчиви краткосрочни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мерки за подобряване на качеството на въздуха в България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които бързо да допринесат за подобряване на общественото здраве и намаляване на икономическите разходи за здравеопазване</a:t>
            </a:r>
          </a:p>
        </p:txBody>
      </p:sp>
      <p:sp>
        <p:nvSpPr>
          <p:cNvPr id="12" name="Pentagon 11"/>
          <p:cNvSpPr/>
          <p:nvPr/>
        </p:nvSpPr>
        <p:spPr>
          <a:xfrm rot="10800000">
            <a:off x="3077759" y="4577105"/>
            <a:ext cx="7379317" cy="1033713"/>
          </a:xfrm>
          <a:prstGeom prst="homePlate">
            <a:avLst>
              <a:gd name="adj" fmla="val 547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3" name="Rectangle 12"/>
          <p:cNvSpPr/>
          <p:nvPr/>
        </p:nvSpPr>
        <p:spPr>
          <a:xfrm>
            <a:off x="4201264" y="4503835"/>
            <a:ext cx="6172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Създаване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информационни кампании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увеличаване на осведомеността на Общините по места относно сериозността на проблема и начините гражданите да допринасят за подобряване на качеството на въздуха</a:t>
            </a:r>
          </a:p>
        </p:txBody>
      </p:sp>
      <p:sp>
        <p:nvSpPr>
          <p:cNvPr id="14" name="Pentagon 13"/>
          <p:cNvSpPr/>
          <p:nvPr/>
        </p:nvSpPr>
        <p:spPr>
          <a:xfrm rot="10800000">
            <a:off x="3101424" y="5733256"/>
            <a:ext cx="7382327" cy="1029265"/>
          </a:xfrm>
          <a:prstGeom prst="homePlate">
            <a:avLst>
              <a:gd name="adj" fmla="val 5273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7" name="Rectangle 16"/>
          <p:cNvSpPr/>
          <p:nvPr/>
        </p:nvSpPr>
        <p:spPr>
          <a:xfrm>
            <a:off x="4223793" y="5709279"/>
            <a:ext cx="6230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Реални инвестиции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правилно разходване на средства за подобряване на градската среда за пешеходци и колоездачи, като те се превърнат в основен приоритет на градското устройство за сметка на моторизирания транспорт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17" y="5760390"/>
            <a:ext cx="971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17" y="2162176"/>
            <a:ext cx="1047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3248325"/>
            <a:ext cx="113833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05" y="4587251"/>
            <a:ext cx="1482785" cy="10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18" y="1412777"/>
            <a:ext cx="1000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7563" y="291016"/>
            <a:ext cx="116443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388" y="228601"/>
            <a:ext cx="4760259" cy="6306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563" y="291016"/>
            <a:ext cx="116443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647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Какво означава „замърсяване на атмосферния въздух“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43672" y="1556791"/>
            <a:ext cx="7238307" cy="951124"/>
            <a:chOff x="763954" y="56912"/>
            <a:chExt cx="6912533" cy="951124"/>
          </a:xfrm>
        </p:grpSpPr>
        <p:sp>
          <p:nvSpPr>
            <p:cNvPr id="6" name="Pentagon 5"/>
            <p:cNvSpPr/>
            <p:nvPr/>
          </p:nvSpPr>
          <p:spPr>
            <a:xfrm rot="10800000">
              <a:off x="763954" y="56912"/>
              <a:ext cx="6912533" cy="951123"/>
            </a:xfrm>
            <a:prstGeom prst="homePlate">
              <a:avLst>
                <a:gd name="adj" fmla="val 6565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Pentagon 4"/>
            <p:cNvSpPr/>
            <p:nvPr/>
          </p:nvSpPr>
          <p:spPr>
            <a:xfrm>
              <a:off x="1520394" y="56913"/>
              <a:ext cx="6156093" cy="951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3412" tIns="60960" rIns="113792" bIns="60960" numCol="1" spcCol="1270" anchor="ctr" anchorCtr="0">
              <a:noAutofit/>
            </a:bodyPr>
            <a:lstStyle/>
            <a:p>
              <a:r>
                <a:rPr lang="ru-RU" sz="1600" dirty="0"/>
                <a:t>Терминът „замърсяване на въздуха” се отнася за вредните частички, разпрашени във въздуха или газове в атмосферата, които могат да се вдишат</a:t>
              </a:r>
            </a:p>
          </p:txBody>
        </p:sp>
      </p:grpSp>
      <p:sp>
        <p:nvSpPr>
          <p:cNvPr id="8" name="Pentagon 7"/>
          <p:cNvSpPr/>
          <p:nvPr/>
        </p:nvSpPr>
        <p:spPr>
          <a:xfrm rot="10800000">
            <a:off x="3143670" y="2660799"/>
            <a:ext cx="7238303" cy="709967"/>
          </a:xfrm>
          <a:prstGeom prst="homePlate">
            <a:avLst>
              <a:gd name="adj" fmla="val 8744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295801" y="2660803"/>
            <a:ext cx="6086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Това е смес, която включва фини прахови частици, озон, азотни оксиди, летливи органични газове и въглероден оксид</a:t>
            </a:r>
          </a:p>
        </p:txBody>
      </p:sp>
      <p:sp>
        <p:nvSpPr>
          <p:cNvPr id="10" name="Pentagon 9"/>
          <p:cNvSpPr/>
          <p:nvPr/>
        </p:nvSpPr>
        <p:spPr>
          <a:xfrm rot="10800000">
            <a:off x="3143671" y="3501007"/>
            <a:ext cx="7254217" cy="644838"/>
          </a:xfrm>
          <a:prstGeom prst="homePlate">
            <a:avLst>
              <a:gd name="adj" fmla="val 9287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1" name="Rectangle 10"/>
          <p:cNvSpPr/>
          <p:nvPr/>
        </p:nvSpPr>
        <p:spPr>
          <a:xfrm>
            <a:off x="4298370" y="3561071"/>
            <a:ext cx="6083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Сместа е различна в зависимост от местоположението, сезона и източниците на замърсяване в района</a:t>
            </a:r>
          </a:p>
        </p:txBody>
      </p:sp>
      <p:sp>
        <p:nvSpPr>
          <p:cNvPr id="12" name="Pentagon 11"/>
          <p:cNvSpPr/>
          <p:nvPr/>
        </p:nvSpPr>
        <p:spPr>
          <a:xfrm rot="10800000">
            <a:off x="3143669" y="4267509"/>
            <a:ext cx="7238307" cy="1122587"/>
          </a:xfrm>
          <a:prstGeom prst="homePlate">
            <a:avLst>
              <a:gd name="adj" fmla="val 547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3" name="Rectangle 12"/>
          <p:cNvSpPr/>
          <p:nvPr/>
        </p:nvSpPr>
        <p:spPr>
          <a:xfrm>
            <a:off x="4280992" y="4312882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Всички европейски държави трябва да подкрепят декларацията на СЗО от Парма за поддържане на околната среда и здравето и да положат усилия за намаляване източниците на замърсяване - индустрия, транспорт, енергетика</a:t>
            </a:r>
          </a:p>
        </p:txBody>
      </p:sp>
      <p:sp>
        <p:nvSpPr>
          <p:cNvPr id="14" name="Pentagon 13"/>
          <p:cNvSpPr/>
          <p:nvPr/>
        </p:nvSpPr>
        <p:spPr>
          <a:xfrm rot="10800000">
            <a:off x="3143668" y="5517229"/>
            <a:ext cx="7238309" cy="1167147"/>
          </a:xfrm>
          <a:prstGeom prst="homePlate">
            <a:avLst>
              <a:gd name="adj" fmla="val 5273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7" name="Rectangle 16"/>
          <p:cNvSpPr/>
          <p:nvPr/>
        </p:nvSpPr>
        <p:spPr>
          <a:xfrm>
            <a:off x="4151785" y="5517231"/>
            <a:ext cx="6230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 страните от ЕС качеството на въздуха трябва да бъде неделима част от политиките им по отношение на транспорта, индустрията и енергетиката, като мерките за борба с източниците на замърсяване трябва да са адекватни на национално, регионално и местно ниво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25" y="2507915"/>
            <a:ext cx="1114425" cy="105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12" y="1556790"/>
            <a:ext cx="1298453" cy="9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46" y="3468273"/>
            <a:ext cx="1190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14" y="5544831"/>
            <a:ext cx="1314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19" y="4381106"/>
            <a:ext cx="1222435" cy="11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60648"/>
            <a:ext cx="993308" cy="9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&amp;Rcy;&amp;iecy;&amp;shcy;&amp;iecy;&amp;ncy;&amp;icy;&amp;iecy;, &amp;Vcy;&amp;hardcy;&amp;pcy;&amp;rcy;&amp;ocy;&amp;scy;, &amp;Ocy;&amp;tcy;&amp;gcy;&amp;ocy;&amp;vcy;&amp;acy;&amp;rcy;&amp;yacy;&amp;tcy;&amp;iecy;, &amp;Mcy;&amp;acy;&amp;shchcy;&amp;acy;&amp;bcy;, &amp;Pcy;&amp;rcy;&amp;ocy;&amp;bcy;&amp;lcy;&amp;ie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15986" cy="69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Rcy;&amp;iecy;&amp;shcy;&amp;iecy;&amp;ncy;&amp;icy;&amp;iecy;, &amp;Vcy;&amp;hardcy;&amp;pcy;&amp;rcy;&amp;ocy;&amp;scy;, &amp;Ocy;&amp;tcy;&amp;gcy;&amp;ocy;&amp;vcy;&amp;acy;&amp;rcy;&amp;yacy;&amp;tcy;&amp;iecy;, &amp;Mcy;&amp;acy;&amp;shchcy;&amp;acy;&amp;bcy;, &amp;Pcy;&amp;rcy;&amp;ocy;&amp;bcy;&amp;lcy;&amp;iecy;&amp;m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lobalhealingcenter.com/natural-health/wp-content/uploads/2013/05/lungs-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6" y="175324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reentech.bg/wp-content/uploads/2012/12/mexico-c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8" y="4431230"/>
            <a:ext cx="2183710" cy="16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6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uzzel, &amp;Scy;&amp;hardcy;&amp;tcy;&amp;rcy;&amp;ucy;&amp;dcy;&amp;ncy;&amp;icy;&amp;chcy;&amp;iecy;&amp;scy;&amp;tcy;&amp;vcy;&amp;ocy;, &amp;Pcy;&amp;acy;&amp;rcy;&amp;tcy;&amp;ncy;&amp;softcy;&amp;ocy;&amp;rcy;&amp;scy;&amp;tcy;&amp;vcy;&amp;ocy;, &amp;Zcy;&amp;acy;&amp;iecy;&amp;dcy;&amp;ncy;&amp;ocy;, &amp;IEcy;&amp;kcy;&amp;icy;&amp;p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95" y="2375876"/>
            <a:ext cx="5467162" cy="41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Pcy;&amp;hardcy;&amp;zcy;&amp;iecy;&amp;lcy;, &amp;Scy;&amp;hardcy;&amp;tcy;&amp;rcy;&amp;ucy;&amp;dcy;&amp;ncy;&amp;icy;&amp;chcy;&amp;iecy;&amp;scy;&amp;tcy;&amp;vcy;&amp;ocy;, &amp;Zcy;&amp;acy;&amp;iecy;&amp;dcy;&amp;ncy;&amp;ocy;, &amp;Vcy;&amp;rcy;&amp;hardcy;&amp;zcy;&amp;kcy;&amp;acy;, &amp;Scy;&amp;hardcy;&amp;ocy;&amp;tcy;&amp;vcy;&amp;iecy;&amp;tcy;&amp;scy;&amp;tcy;&amp;vcy;&amp;i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1" y="228600"/>
            <a:ext cx="3229348" cy="25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&amp;Pcy;&amp;hardcy;&amp;zcy;&amp;iecy;&amp;lcy;, &amp;Scy;&amp;hardcy;&amp;tcy;&amp;rcy;&amp;ucy;&amp;dcy;&amp;ncy;&amp;icy;&amp;chcy;&amp;iecy;&amp;scy;&amp;tcy;&amp;vcy;&amp;ocy;, &amp;Zcy;&amp;acy;&amp;iecy;&amp;dcy;&amp;ncy;&amp;ocy;, &amp;Vcy;&amp;rcy;&amp;hardcy;&amp;zcy;&amp;kcy;&amp;acy;, &amp;Scy;&amp;hardcy;&amp;ocy;&amp;tcy;&amp;vcy;&amp;iecy;&amp;tcy;&amp;scy;&amp;tcy;&amp;vcy;&amp;icy;&amp;ie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158"/>
            <a:ext cx="4022725" cy="24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Pcy;&amp;hardcy;&amp;zcy;&amp;iecy;&amp;lcy;, &amp;Scy;&amp;hardcy;&amp;tcy;&amp;rcy;&amp;ucy;&amp;dcy;&amp;ncy;&amp;icy;&amp;chcy;&amp;iecy;&amp;scy;&amp;tcy;&amp;vcy;&amp;ocy;, &amp;Zcy;&amp;acy;&amp;iecy;&amp;dcy;&amp;ncy;&amp;ocy;, &amp;Vcy;&amp;rcy;&amp;hardcy;&amp;zcy;&amp;kcy;&amp;acy;, &amp;Scy;&amp;hardcy;&amp;ocy;&amp;tcy;&amp;vcy;&amp;iecy;&amp;tcy;&amp;scy;&amp;tcy;&amp;vcy;&amp;i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823" y="3913094"/>
            <a:ext cx="2622177" cy="27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&amp;Pcy;&amp;hardcy;&amp;zcy;&amp;iecy;&amp;lcy;, &amp;Scy;&amp;hardcy;&amp;tcy;&amp;rcy;&amp;ucy;&amp;dcy;&amp;ncy;&amp;icy;&amp;chcy;&amp;iecy;&amp;scy;&amp;tcy;&amp;vcy;&amp;ocy;, &amp;Zcy;&amp;acy;&amp;iecy;&amp;dcy;&amp;ncy;&amp;ocy;, &amp;Vcy;&amp;rcy;&amp;hardcy;&amp;zcy;&amp;k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20028"/>
            <a:ext cx="3124200" cy="27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&amp;Pcy;&amp;hardcy;&amp;zcy;&amp;iecy;&amp;lcy;, &amp;Scy;&amp;hardcy;&amp;tcy;&amp;rcy;&amp;ucy;&amp;dcy;&amp;ncy;&amp;icy;&amp;chcy;&amp;iecy;&amp;scy;&amp;tcy;&amp;vcy;&amp;ocy;, &amp;Zcy;&amp;acy;&amp;iecy;&amp;dcy;&amp;ncy;&amp;ocy;, &amp;Vcy;&amp;rcy;&amp;hardcy;&amp;zcy;&amp;kcy;&amp;acy;, &amp;Scy;&amp;hardcy;&amp;ocy;&amp;tcy;&amp;vcy;&amp;iecy;&amp;tcy;&amp;scy;&amp;tcy;&amp;vcy;&amp;icy;&amp;ie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8600"/>
            <a:ext cx="3502959" cy="321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&amp;Ncy;&amp;acy;&amp;rcy;&amp;ocy;&amp;dcy;&amp;ncy;&amp;ocy; &amp;scy;&amp;hardcy;&amp;bcy;&amp;rcy;&amp;acy;&amp;ncy;&amp;icy;&amp;iecy; &amp;ncy;&amp;acy; &amp;Rcy;&amp;iecy;&amp;pcy;&amp;ucy;&amp;bcy;&amp;lcy;&amp;icy;&amp;kcy;&amp;acy; &amp;Bcy;&amp;hardcy;&amp;lcy;&amp;gcy;&amp;acy;&amp;rcy;&amp;icy;&amp;yacy; - &amp;Ncy;&amp;acy;&amp;chcy;&amp;acy;&amp;lcy;&amp;o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-418589"/>
            <a:ext cx="49720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edmica.bg/wp-content/uploads/2013/04/parl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Какви са последствията за                 здравето на нас и децата ни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86" y="1484784"/>
            <a:ext cx="274371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484785"/>
            <a:ext cx="3293598" cy="194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86" y="4221088"/>
            <a:ext cx="309913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18" y="4187134"/>
            <a:ext cx="3170182" cy="221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446204"/>
            <a:ext cx="2592288" cy="225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83" y="6577012"/>
            <a:ext cx="7510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264169"/>
            <a:ext cx="993308" cy="9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647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Замърсен въздух в затворени помещения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43665" y="1556789"/>
            <a:ext cx="7312354" cy="951126"/>
            <a:chOff x="676072" y="56910"/>
            <a:chExt cx="7071124" cy="951126"/>
          </a:xfrm>
        </p:grpSpPr>
        <p:sp>
          <p:nvSpPr>
            <p:cNvPr id="6" name="Pentagon 5"/>
            <p:cNvSpPr/>
            <p:nvPr/>
          </p:nvSpPr>
          <p:spPr>
            <a:xfrm rot="10800000">
              <a:off x="676072" y="56910"/>
              <a:ext cx="7071124" cy="951123"/>
            </a:xfrm>
            <a:prstGeom prst="homePlate">
              <a:avLst>
                <a:gd name="adj" fmla="val 5111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Pentagon 4"/>
            <p:cNvSpPr/>
            <p:nvPr/>
          </p:nvSpPr>
          <p:spPr>
            <a:xfrm>
              <a:off x="1520394" y="56913"/>
              <a:ext cx="6156093" cy="951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3412" tIns="60960" rIns="113792" bIns="60960" numCol="1" spcCol="1270" anchor="ctr" anchorCtr="0">
              <a:no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„Замърсен въздух в затворени помещения“ е термин, който се използва при излагане на определени вещества от въздуха, които се намират в жилищата, училищата, градския транспорт и метростанциите</a:t>
              </a:r>
            </a:p>
          </p:txBody>
        </p:sp>
      </p:grpSp>
      <p:sp>
        <p:nvSpPr>
          <p:cNvPr id="8" name="Pentagon 7"/>
          <p:cNvSpPr/>
          <p:nvPr/>
        </p:nvSpPr>
        <p:spPr>
          <a:xfrm rot="10800000">
            <a:off x="3143666" y="2660796"/>
            <a:ext cx="7310318" cy="852437"/>
          </a:xfrm>
          <a:prstGeom prst="homePlate">
            <a:avLst>
              <a:gd name="adj" fmla="val 5625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295801" y="2660803"/>
            <a:ext cx="6086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Над 900 вида вещества са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засичани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затворени пространства, като съдържанието на някои от тях може да е 2-5 пъти по-високо, отколкото на открито</a:t>
            </a:r>
          </a:p>
        </p:txBody>
      </p:sp>
      <p:sp>
        <p:nvSpPr>
          <p:cNvPr id="10" name="Pentagon 9"/>
          <p:cNvSpPr/>
          <p:nvPr/>
        </p:nvSpPr>
        <p:spPr>
          <a:xfrm rot="10800000">
            <a:off x="3070823" y="3665421"/>
            <a:ext cx="7398152" cy="957866"/>
          </a:xfrm>
          <a:prstGeom prst="homePlate">
            <a:avLst>
              <a:gd name="adj" fmla="val 5624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1" name="Rectangle 10"/>
          <p:cNvSpPr/>
          <p:nvPr/>
        </p:nvSpPr>
        <p:spPr>
          <a:xfrm>
            <a:off x="4231406" y="3605745"/>
            <a:ext cx="6224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Преди всичко трябва да се намали замърсяването на въздуха в околната среда.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ще има възможност за добра вентилация и ще се намали и замърсяването на въздуха в затворените помещения</a:t>
            </a:r>
          </a:p>
        </p:txBody>
      </p:sp>
      <p:sp>
        <p:nvSpPr>
          <p:cNvPr id="12" name="Pentagon 11"/>
          <p:cNvSpPr/>
          <p:nvPr/>
        </p:nvSpPr>
        <p:spPr>
          <a:xfrm rot="10800000">
            <a:off x="3143668" y="4747950"/>
            <a:ext cx="7379317" cy="832115"/>
          </a:xfrm>
          <a:prstGeom prst="homePlate">
            <a:avLst>
              <a:gd name="adj" fmla="val 547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3" name="Rectangle 12"/>
          <p:cNvSpPr/>
          <p:nvPr/>
        </p:nvSpPr>
        <p:spPr>
          <a:xfrm>
            <a:off x="4223793" y="4747951"/>
            <a:ext cx="6172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Осигуряването на по-добри жилища за тези, които са с лоши битови условия,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поради влага, мухъл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пренагряване, би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подобрило чистотата на въздуха в тях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 rot="10800000">
            <a:off x="3140658" y="5757232"/>
            <a:ext cx="7382327" cy="1029265"/>
          </a:xfrm>
          <a:prstGeom prst="homePlate">
            <a:avLst>
              <a:gd name="adj" fmla="val 5273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7" name="Rectangle 16"/>
          <p:cNvSpPr/>
          <p:nvPr/>
        </p:nvSpPr>
        <p:spPr>
          <a:xfrm>
            <a:off x="4223793" y="5709279"/>
            <a:ext cx="6230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Професионалните заболявания на белите дробове се дължат на замърсен въздух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затворени помещения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Изисква се повишено внимание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откриване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справянето с рисковите фактори, на които са изложени работниците днес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25" y="2507915"/>
            <a:ext cx="1114425" cy="105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18" y="5709279"/>
            <a:ext cx="1298453" cy="109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00" y="3513235"/>
            <a:ext cx="1190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15" y="4545491"/>
            <a:ext cx="1222435" cy="11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25" y="1390500"/>
            <a:ext cx="1038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92" y="0"/>
            <a:ext cx="993308" cy="9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Какви са последствията за                 здравето на нас и децата ни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83" y="6577012"/>
            <a:ext cx="7510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84785"/>
            <a:ext cx="2843808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6" y="4077072"/>
            <a:ext cx="2895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238997"/>
            <a:ext cx="305821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7" y="1626691"/>
            <a:ext cx="260570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4077073"/>
            <a:ext cx="2590800" cy="19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39" y="1562278"/>
            <a:ext cx="264263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50" y="116632"/>
            <a:ext cx="993308" cy="9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96" y="721468"/>
            <a:ext cx="10116904" cy="5812682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Фините прахови частици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(ФПЧ) са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 от ежедневието </a:t>
            </a:r>
            <a:r>
              <a:rPr lang="bg-BG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произхождат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от: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източници: горски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пожари,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прахови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бури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човешка дейност: изгаряне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биогорива,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трафик, непочистени   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пътища, </a:t>
            </a:r>
            <a:endParaRPr 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индустриални замърсители 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546" y="223737"/>
            <a:ext cx="993308" cy="9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047750"/>
            <a:ext cx="11949953" cy="5810250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Световната здравна организация препоръчва поддържането на възможно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най-ниски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нива на ФПЧ и определя допустими прагови конценртации за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ФПЧ10: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µg/m3 средногодишно </a:t>
            </a:r>
            <a:endParaRPr lang="ru-RU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µg/m3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среднодневно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Допълнителна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препоръка  е дните със среднодневна концентрация на ФПЧ10 над 50 µg/m3 да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по-малко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35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годишно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guidelines for particulate matter, ozone, nitrogen dioxide and sulfur dioxide; WHO Global update 2005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46" y="188068"/>
            <a:ext cx="993308" cy="9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00050"/>
            <a:ext cx="11277600" cy="6229350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Средногодишна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 от 70 µg/m3 се свързва с 15% повишен риск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дългосрочна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смъртност, спрямо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препоръчителните нива от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20µg/m3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Понижаването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средногодишната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 на ФПЧ до 50 µg/m3   понижава риска от преждевременна смъртност с 6% спрямо 70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µg/m3 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Вредни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 са установявани при нива на ФПЧ значително по- ниски от препоръчителните нива от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СЗО 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quality guidelines for particulate matter, ozone, nitrogen dioxide and sulfur dioxide; WHO Global update 2005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4" descr="http://www.asthma-bg.com/wp/wp-content/uploads/2012/02/Untitled-2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514725"/>
            <a:ext cx="685800" cy="7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1499</Words>
  <Application>Microsoft Office PowerPoint</Application>
  <PresentationFormat>Widescreen</PresentationFormat>
  <Paragraphs>126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MSPhotoEd.3</vt:lpstr>
      <vt:lpstr>Замърсеният въздух и влиянието му върху нашето здраве</vt:lpstr>
      <vt:lpstr>Накратко за белодробните заболявания</vt:lpstr>
      <vt:lpstr>Какво означава „замърсяване на атмосферния въздух“</vt:lpstr>
      <vt:lpstr>Какви са последствията за                 здравето на нас и децата ни </vt:lpstr>
      <vt:lpstr>Замърсен въздух в затворени помещения</vt:lpstr>
      <vt:lpstr>Какви са последствията за                 здравето на нас и децата ни </vt:lpstr>
      <vt:lpstr>PowerPoint Presentation</vt:lpstr>
      <vt:lpstr>PowerPoint Presentation</vt:lpstr>
      <vt:lpstr>PowerPoint Presentation</vt:lpstr>
      <vt:lpstr>ЕФЕКТ НА НЯКОИ АТМОСФЕРНИ ЗАМЪРСИТЕЛИ ВЪРХУ ФУНКЦИОНАЛНОТО СЪСТОЯНИЕ НА ДИХАТЕЛНАТА СИСТЕМА ПРИ УЧЕНИЦИ ОТ ОБЛАСТ СТАРА ЗАГОРА</vt:lpstr>
      <vt:lpstr>PowerPoint Presentation</vt:lpstr>
      <vt:lpstr>Резултати  </vt:lpstr>
      <vt:lpstr>Резултати  </vt:lpstr>
      <vt:lpstr>Резултати  </vt:lpstr>
      <vt:lpstr>PowerPoint Presentation</vt:lpstr>
      <vt:lpstr>Изводи </vt:lpstr>
      <vt:lpstr>PowerPoint Presentation</vt:lpstr>
      <vt:lpstr>PowerPoint Presentation</vt:lpstr>
      <vt:lpstr>Влияние на атмосферните замърсители и температурата на околната среда върху екзацербациите на ХОББ  И. Крачунов, Я.  Иванов </vt:lpstr>
      <vt:lpstr>Влияние на атмосферните замърсители и температурата на околната среда върху екзацербациите на ХОББ  И. Крачунов, Я.  Иванов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Икономически ефекти от замърсения въздух в България</vt:lpstr>
      <vt:lpstr>Какво трябва да бъде направено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Petkova</dc:creator>
  <cp:lastModifiedBy>Diana Petkova</cp:lastModifiedBy>
  <cp:revision>40</cp:revision>
  <dcterms:created xsi:type="dcterms:W3CDTF">2016-02-14T21:35:53Z</dcterms:created>
  <dcterms:modified xsi:type="dcterms:W3CDTF">2016-02-15T23:14:31Z</dcterms:modified>
</cp:coreProperties>
</file>